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74"/>
  </p:notesMasterIdLst>
  <p:handoutMasterIdLst>
    <p:handoutMasterId r:id="rId75"/>
  </p:handoutMasterIdLst>
  <p:sldIdLst>
    <p:sldId id="300" r:id="rId2"/>
    <p:sldId id="2395" r:id="rId3"/>
    <p:sldId id="1407" r:id="rId4"/>
    <p:sldId id="428" r:id="rId5"/>
    <p:sldId id="431" r:id="rId6"/>
    <p:sldId id="681" r:id="rId7"/>
    <p:sldId id="1417" r:id="rId8"/>
    <p:sldId id="1399" r:id="rId9"/>
    <p:sldId id="1380" r:id="rId10"/>
    <p:sldId id="1967" r:id="rId11"/>
    <p:sldId id="1405" r:id="rId12"/>
    <p:sldId id="1406" r:id="rId13"/>
    <p:sldId id="1418" r:id="rId14"/>
    <p:sldId id="1968" r:id="rId15"/>
    <p:sldId id="1384" r:id="rId16"/>
    <p:sldId id="2398" r:id="rId17"/>
    <p:sldId id="2399" r:id="rId18"/>
    <p:sldId id="1373" r:id="rId19"/>
    <p:sldId id="1975" r:id="rId20"/>
    <p:sldId id="2401" r:id="rId21"/>
    <p:sldId id="1419" r:id="rId22"/>
    <p:sldId id="2327" r:id="rId23"/>
    <p:sldId id="1421" r:id="rId24"/>
    <p:sldId id="1403" r:id="rId25"/>
    <p:sldId id="1962" r:id="rId26"/>
    <p:sldId id="1963" r:id="rId27"/>
    <p:sldId id="2397" r:id="rId28"/>
    <p:sldId id="2393" r:id="rId29"/>
    <p:sldId id="2329" r:id="rId30"/>
    <p:sldId id="2328" r:id="rId31"/>
    <p:sldId id="2330" r:id="rId32"/>
    <p:sldId id="2331" r:id="rId33"/>
    <p:sldId id="2402" r:id="rId34"/>
    <p:sldId id="2403" r:id="rId35"/>
    <p:sldId id="1956" r:id="rId36"/>
    <p:sldId id="2335" r:id="rId37"/>
    <p:sldId id="856" r:id="rId38"/>
    <p:sldId id="2391" r:id="rId39"/>
    <p:sldId id="2355" r:id="rId40"/>
    <p:sldId id="2352" r:id="rId41"/>
    <p:sldId id="2346" r:id="rId42"/>
    <p:sldId id="2347" r:id="rId43"/>
    <p:sldId id="2404" r:id="rId44"/>
    <p:sldId id="2350" r:id="rId45"/>
    <p:sldId id="2354" r:id="rId46"/>
    <p:sldId id="2297" r:id="rId47"/>
    <p:sldId id="2392" r:id="rId48"/>
    <p:sldId id="2345" r:id="rId49"/>
    <p:sldId id="2405" r:id="rId50"/>
    <p:sldId id="2342" r:id="rId51"/>
    <p:sldId id="1966" r:id="rId52"/>
    <p:sldId id="2360" r:id="rId53"/>
    <p:sldId id="2363" r:id="rId54"/>
    <p:sldId id="2365" r:id="rId55"/>
    <p:sldId id="2369" r:id="rId56"/>
    <p:sldId id="2370" r:id="rId57"/>
    <p:sldId id="2371" r:id="rId58"/>
    <p:sldId id="2362" r:id="rId59"/>
    <p:sldId id="2383" r:id="rId60"/>
    <p:sldId id="2379" r:id="rId61"/>
    <p:sldId id="2384" r:id="rId62"/>
    <p:sldId id="2386" r:id="rId63"/>
    <p:sldId id="2385" r:id="rId64"/>
    <p:sldId id="2376" r:id="rId65"/>
    <p:sldId id="2406" r:id="rId66"/>
    <p:sldId id="1414" r:id="rId67"/>
    <p:sldId id="2387" r:id="rId68"/>
    <p:sldId id="528" r:id="rId69"/>
    <p:sldId id="1969" r:id="rId70"/>
    <p:sldId id="2407" r:id="rId71"/>
    <p:sldId id="438" r:id="rId72"/>
    <p:sldId id="2408" r:id="rId7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469BCF-7DA9-4252-A2A8-F0AF3D1DCFAF}">
          <p14:sldIdLst>
            <p14:sldId id="300"/>
            <p14:sldId id="2395"/>
          </p14:sldIdLst>
        </p14:section>
        <p14:section name="Content" id="{23D8784F-1C86-4DA7-8C35-BE68A58A1B08}">
          <p14:sldIdLst>
            <p14:sldId id="1407"/>
            <p14:sldId id="428"/>
            <p14:sldId id="431"/>
            <p14:sldId id="681"/>
            <p14:sldId id="1417"/>
            <p14:sldId id="1399"/>
            <p14:sldId id="1380"/>
            <p14:sldId id="1967"/>
            <p14:sldId id="1405"/>
            <p14:sldId id="1406"/>
            <p14:sldId id="1418"/>
            <p14:sldId id="1968"/>
            <p14:sldId id="1384"/>
            <p14:sldId id="2398"/>
            <p14:sldId id="2399"/>
            <p14:sldId id="1373"/>
            <p14:sldId id="1975"/>
            <p14:sldId id="2401"/>
            <p14:sldId id="1419"/>
            <p14:sldId id="2327"/>
            <p14:sldId id="1421"/>
            <p14:sldId id="1403"/>
            <p14:sldId id="1962"/>
            <p14:sldId id="1963"/>
            <p14:sldId id="2397"/>
            <p14:sldId id="2393"/>
            <p14:sldId id="2329"/>
            <p14:sldId id="2328"/>
            <p14:sldId id="2330"/>
            <p14:sldId id="2331"/>
            <p14:sldId id="2402"/>
            <p14:sldId id="2403"/>
            <p14:sldId id="1956"/>
            <p14:sldId id="2335"/>
            <p14:sldId id="856"/>
            <p14:sldId id="2391"/>
            <p14:sldId id="2355"/>
            <p14:sldId id="2352"/>
            <p14:sldId id="2346"/>
            <p14:sldId id="2347"/>
            <p14:sldId id="2404"/>
            <p14:sldId id="2350"/>
            <p14:sldId id="2354"/>
            <p14:sldId id="2297"/>
            <p14:sldId id="2392"/>
            <p14:sldId id="2345"/>
            <p14:sldId id="2405"/>
            <p14:sldId id="2342"/>
            <p14:sldId id="1966"/>
            <p14:sldId id="2360"/>
            <p14:sldId id="2363"/>
            <p14:sldId id="2365"/>
            <p14:sldId id="2369"/>
            <p14:sldId id="2370"/>
            <p14:sldId id="2371"/>
            <p14:sldId id="2362"/>
            <p14:sldId id="2383"/>
            <p14:sldId id="2379"/>
            <p14:sldId id="2384"/>
            <p14:sldId id="2386"/>
            <p14:sldId id="2385"/>
            <p14:sldId id="2376"/>
            <p14:sldId id="2406"/>
            <p14:sldId id="1414"/>
            <p14:sldId id="2387"/>
            <p14:sldId id="528"/>
            <p14:sldId id="1969"/>
            <p14:sldId id="2407"/>
            <p14:sldId id="438"/>
            <p14:sldId id="2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99FF"/>
    <a:srgbClr val="FF9966"/>
    <a:srgbClr val="000000"/>
    <a:srgbClr val="CCCCFF"/>
    <a:srgbClr val="FF0000"/>
    <a:srgbClr val="E2F0D9"/>
    <a:srgbClr val="6D91D1"/>
    <a:srgbClr val="7F9ED7"/>
    <a:srgbClr val="F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5072" autoAdjust="0"/>
  </p:normalViewPr>
  <p:slideViewPr>
    <p:cSldViewPr snapToGrid="0">
      <p:cViewPr>
        <p:scale>
          <a:sx n="100" d="100"/>
          <a:sy n="100" d="100"/>
        </p:scale>
        <p:origin x="752" y="-32"/>
      </p:cViewPr>
      <p:guideLst/>
    </p:cSldViewPr>
  </p:slideViewPr>
  <p:outlineViewPr>
    <p:cViewPr>
      <p:scale>
        <a:sx n="33" d="100"/>
        <a:sy n="33" d="100"/>
      </p:scale>
      <p:origin x="0" y="-41309"/>
    </p:cViewPr>
  </p:outlineViewPr>
  <p:notesTextViewPr>
    <p:cViewPr>
      <p:scale>
        <a:sx n="3" d="2"/>
        <a:sy n="3" d="2"/>
      </p:scale>
      <p:origin x="0" y="0"/>
    </p:cViewPr>
  </p:notesTextViewPr>
  <p:sorterViewPr>
    <p:cViewPr>
      <p:scale>
        <a:sx n="100" d="100"/>
        <a:sy n="100" d="100"/>
      </p:scale>
      <p:origin x="0" y="-12492"/>
    </p:cViewPr>
  </p:sorterViewPr>
  <p:notesViewPr>
    <p:cSldViewPr snapToGrid="0">
      <p:cViewPr>
        <p:scale>
          <a:sx n="39" d="100"/>
          <a:sy n="39" d="100"/>
        </p:scale>
        <p:origin x="4104" y="1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67837264901823E-2"/>
          <c:y val="0.10098705148309151"/>
          <c:w val="0.87343749999999998"/>
          <c:h val="0.80615891542110818"/>
        </c:manualLayout>
      </c:layout>
      <c:pieChart>
        <c:varyColors val="1"/>
        <c:ser>
          <c:idx val="0"/>
          <c:order val="0"/>
          <c:tx>
            <c:strRef>
              <c:f>Sheet1!$A$2</c:f>
              <c:strCache>
                <c:ptCount val="1"/>
                <c:pt idx="0">
                  <c:v>Category 1</c:v>
                </c:pt>
              </c:strCache>
            </c:strRef>
          </c:tx>
          <c:dPt>
            <c:idx val="0"/>
            <c:bubble3D val="0"/>
            <c:spPr>
              <a:solidFill>
                <a:schemeClr val="accent5">
                  <a:lumMod val="60000"/>
                  <a:lumOff val="40000"/>
                </a:schemeClr>
              </a:solidFill>
              <a:ln>
                <a:noFill/>
              </a:ln>
              <a:effectLst/>
            </c:spPr>
            <c:extLst>
              <c:ext xmlns:c16="http://schemas.microsoft.com/office/drawing/2014/chart" uri="{C3380CC4-5D6E-409C-BE32-E72D297353CC}">
                <c16:uniqueId val="{00000003-9BC6-45F3-BA5D-D866A17CB96C}"/>
              </c:ext>
            </c:extLst>
          </c:dPt>
          <c:dPt>
            <c:idx val="1"/>
            <c:bubble3D val="0"/>
            <c:spPr>
              <a:solidFill>
                <a:srgbClr val="FF8585"/>
              </a:solidFill>
              <a:ln>
                <a:noFill/>
              </a:ln>
              <a:effectLst/>
            </c:spPr>
            <c:extLst>
              <c:ext xmlns:c16="http://schemas.microsoft.com/office/drawing/2014/chart" uri="{C3380CC4-5D6E-409C-BE32-E72D297353CC}">
                <c16:uniqueId val="{00000002-9BC6-45F3-BA5D-D866A17CB96C}"/>
              </c:ext>
            </c:extLst>
          </c:dPt>
          <c:dLbls>
            <c:dLbl>
              <c:idx val="0"/>
              <c:layout>
                <c:manualLayout>
                  <c:x val="1.8948833112368342E-2"/>
                  <c:y val="0.24805006953513969"/>
                </c:manualLayout>
              </c:layout>
              <c:showLegendKey val="0"/>
              <c:showVal val="0"/>
              <c:showCatName val="1"/>
              <c:showSerName val="0"/>
              <c:showPercent val="0"/>
              <c:showBubbleSize val="0"/>
              <c:extLst>
                <c:ext xmlns:c15="http://schemas.microsoft.com/office/drawing/2012/chart" uri="{CE6537A1-D6FC-4f65-9D91-7224C49458BB}">
                  <c15:layout>
                    <c:manualLayout>
                      <c:w val="0.40470729025968954"/>
                      <c:h val="0.20923389955392352"/>
                    </c:manualLayout>
                  </c15:layout>
                </c:ext>
                <c:ext xmlns:c16="http://schemas.microsoft.com/office/drawing/2014/chart" uri="{C3380CC4-5D6E-409C-BE32-E72D297353CC}">
                  <c16:uniqueId val="{00000003-9BC6-45F3-BA5D-D866A17CB96C}"/>
                </c:ext>
              </c:extLst>
            </c:dLbl>
            <c:dLbl>
              <c:idx val="1"/>
              <c:layout>
                <c:manualLayout>
                  <c:x val="-6.7108351344527639E-2"/>
                  <c:y val="-0.27634968923562159"/>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50741581913100176"/>
                      <c:h val="0.19130756057461679"/>
                    </c:manualLayout>
                  </c15:layout>
                </c:ext>
                <c:ext xmlns:c16="http://schemas.microsoft.com/office/drawing/2014/chart" uri="{C3380CC4-5D6E-409C-BE32-E72D297353CC}">
                  <c16:uniqueId val="{00000002-9BC6-45F3-BA5D-D866A17CB96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Sheet1!$B$1:$C$1</c:f>
              <c:strCache>
                <c:ptCount val="2"/>
                <c:pt idx="0">
                  <c:v>Love God</c:v>
                </c:pt>
                <c:pt idx="1">
                  <c:v>Love Self</c:v>
                </c:pt>
              </c:strCache>
            </c:strRef>
          </c:cat>
          <c:val>
            <c:numRef>
              <c:f>Sheet1!$B$2:$C$2</c:f>
              <c:numCache>
                <c:formatCode>General</c:formatCode>
                <c:ptCount val="2"/>
                <c:pt idx="0">
                  <c:v>40</c:v>
                </c:pt>
                <c:pt idx="1">
                  <c:v>80</c:v>
                </c:pt>
              </c:numCache>
            </c:numRef>
          </c:val>
          <c:extLst>
            <c:ext xmlns:c16="http://schemas.microsoft.com/office/drawing/2014/chart" uri="{C3380CC4-5D6E-409C-BE32-E72D297353CC}">
              <c16:uniqueId val="{00000000-FE42-47CC-A9FF-2337AA38B867}"/>
            </c:ext>
          </c:extLst>
        </c:ser>
        <c:dLbls>
          <c:showLegendKey val="0"/>
          <c:showVal val="0"/>
          <c:showCatName val="0"/>
          <c:showSerName val="0"/>
          <c:showPercent val="0"/>
          <c:showBubbleSize val="0"/>
          <c:showLeaderLines val="0"/>
        </c:dLbls>
        <c:firstSliceAng val="298"/>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20825203890891E-3"/>
          <c:y val="5.056913581032093E-2"/>
          <c:w val="0.79460845888390275"/>
          <c:h val="0.85657671896058574"/>
        </c:manualLayout>
      </c:layout>
      <c:pieChart>
        <c:varyColors val="1"/>
        <c:ser>
          <c:idx val="0"/>
          <c:order val="0"/>
          <c:tx>
            <c:strRef>
              <c:f>Sheet1!$B$1</c:f>
              <c:strCache>
                <c:ptCount val="1"/>
                <c:pt idx="0">
                  <c:v>Data</c:v>
                </c:pt>
              </c:strCache>
            </c:strRef>
          </c:tx>
          <c:dPt>
            <c:idx val="0"/>
            <c:bubble3D val="0"/>
            <c:spPr>
              <a:solidFill>
                <a:schemeClr val="accent5">
                  <a:lumMod val="60000"/>
                  <a:lumOff val="40000"/>
                </a:schemeClr>
              </a:solidFill>
              <a:ln>
                <a:noFill/>
              </a:ln>
              <a:effectLst/>
            </c:spPr>
            <c:extLst>
              <c:ext xmlns:c16="http://schemas.microsoft.com/office/drawing/2014/chart" uri="{C3380CC4-5D6E-409C-BE32-E72D297353CC}">
                <c16:uniqueId val="{00000004-62A6-4682-BF67-D77B9CC6953E}"/>
              </c:ext>
            </c:extLst>
          </c:dPt>
          <c:dPt>
            <c:idx val="1"/>
            <c:bubble3D val="0"/>
            <c:spPr>
              <a:solidFill>
                <a:srgbClr val="FF7C80"/>
              </a:solidFill>
              <a:ln>
                <a:noFill/>
              </a:ln>
              <a:effectLst/>
            </c:spPr>
            <c:extLst>
              <c:ext xmlns:c16="http://schemas.microsoft.com/office/drawing/2014/chart" uri="{C3380CC4-5D6E-409C-BE32-E72D297353CC}">
                <c16:uniqueId val="{00000002-2724-4593-B8E1-E5F9C7B04B27}"/>
              </c:ext>
            </c:extLst>
          </c:dPt>
          <c:dLbls>
            <c:dLbl>
              <c:idx val="0"/>
              <c:layout>
                <c:manualLayout>
                  <c:x val="-0.1587599588255437"/>
                  <c:y val="-0.2284230222018954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r>
                      <a:rPr lang="en-US" dirty="0"/>
                      <a:t>Love Others</a:t>
                    </a:r>
                  </a:p>
                  <a:p>
                    <a:pPr>
                      <a:defRPr sz="1200" b="1">
                        <a:solidFill>
                          <a:schemeClr val="bg1"/>
                        </a:solidFill>
                      </a:defRPr>
                    </a:pPr>
                    <a:r>
                      <a:rPr lang="en-US" dirty="0"/>
                      <a:t>(For Their</a:t>
                    </a:r>
                  </a:p>
                  <a:p>
                    <a:pPr>
                      <a:defRPr sz="1200" b="1">
                        <a:solidFill>
                          <a:schemeClr val="bg1"/>
                        </a:solidFill>
                      </a:defRPr>
                    </a:pPr>
                    <a:r>
                      <a:rPr lang="en-US" dirty="0"/>
                      <a:t> Benefit)</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66796230475417839"/>
                      <c:h val="0.30387724916837233"/>
                    </c:manualLayout>
                  </c15:layout>
                  <c15:showDataLabelsRange val="0"/>
                </c:ext>
                <c:ext xmlns:c16="http://schemas.microsoft.com/office/drawing/2014/chart" uri="{C3380CC4-5D6E-409C-BE32-E72D297353CC}">
                  <c16:uniqueId val="{00000004-62A6-4682-BF67-D77B9CC6953E}"/>
                </c:ext>
              </c:extLst>
            </c:dLbl>
            <c:dLbl>
              <c:idx val="1"/>
              <c:layout>
                <c:manualLayout>
                  <c:x val="5.9212888205756237E-2"/>
                  <c:y val="0.19466986663542549"/>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63037053902377993"/>
                      <c:h val="0.31116335498813247"/>
                    </c:manualLayout>
                  </c15:layout>
                </c:ext>
                <c:ext xmlns:c16="http://schemas.microsoft.com/office/drawing/2014/chart" uri="{C3380CC4-5D6E-409C-BE32-E72D297353CC}">
                  <c16:uniqueId val="{00000002-2724-4593-B8E1-E5F9C7B04B2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Love Others (For Their Benefit)</c:v>
                </c:pt>
                <c:pt idx="1">
                  <c:v>Love The World (For My Benefit)</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0-62A6-4682-BF67-D77B9CC6953E}"/>
            </c:ext>
          </c:extLst>
        </c:ser>
        <c:dLbls>
          <c:showLegendKey val="0"/>
          <c:showVal val="0"/>
          <c:showCatName val="0"/>
          <c:showSerName val="0"/>
          <c:showPercent val="0"/>
          <c:showBubbleSize val="0"/>
          <c:showLeaderLines val="1"/>
        </c:dLbls>
        <c:firstSliceAng val="86"/>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21584876638758E-3"/>
          <c:y val="2.7723862272917784E-2"/>
          <c:w val="0.79460845888390275"/>
          <c:h val="0.85657671896058574"/>
        </c:manualLayout>
      </c:layout>
      <c:barChart>
        <c:barDir val="col"/>
        <c:grouping val="percentStacked"/>
        <c:varyColors val="0"/>
        <c:ser>
          <c:idx val="0"/>
          <c:order val="0"/>
          <c:tx>
            <c:strRef>
              <c:f>Sheet1!$B$1</c:f>
              <c:strCache>
                <c:ptCount val="1"/>
                <c:pt idx="0">
                  <c:v>Lust oF Flesh</c:v>
                </c:pt>
              </c:strCache>
            </c:strRef>
          </c:tx>
          <c:spPr>
            <a:solidFill>
              <a:srgbClr val="FAACAC"/>
            </a:solidFill>
            <a:ln>
              <a:noFill/>
            </a:ln>
            <a:effectLst/>
          </c:spPr>
          <c:invertIfNegative val="0"/>
          <c:dLbls>
            <c:dLbl>
              <c:idx val="0"/>
              <c:layout>
                <c:manualLayout>
                  <c:x val="-3.645763744737734E-5"/>
                  <c:y val="-1.1060209065749279E-2"/>
                </c:manualLayout>
              </c:layout>
              <c:spPr>
                <a:solidFill>
                  <a:srgbClr val="FF6600"/>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3011714511035869"/>
                      <c:h val="0.28650279643023963"/>
                    </c:manualLayout>
                  </c15:layout>
                </c:ext>
                <c:ext xmlns:c16="http://schemas.microsoft.com/office/drawing/2014/chart" uri="{C3380CC4-5D6E-409C-BE32-E72D297353CC}">
                  <c16:uniqueId val="{00000004-62A6-4682-BF67-D77B9CC6953E}"/>
                </c:ext>
              </c:extLst>
            </c:dLbl>
            <c:spPr>
              <a:solidFill>
                <a:srgbClr val="FF6600"/>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30</c:v>
                </c:pt>
              </c:numCache>
            </c:numRef>
          </c:val>
          <c:extLst>
            <c:ext xmlns:c16="http://schemas.microsoft.com/office/drawing/2014/chart" uri="{C3380CC4-5D6E-409C-BE32-E72D297353CC}">
              <c16:uniqueId val="{00000000-62A6-4682-BF67-D77B9CC6953E}"/>
            </c:ext>
          </c:extLst>
        </c:ser>
        <c:ser>
          <c:idx val="1"/>
          <c:order val="1"/>
          <c:tx>
            <c:strRef>
              <c:f>Sheet1!$C$1</c:f>
              <c:strCache>
                <c:ptCount val="1"/>
                <c:pt idx="0">
                  <c:v>Lust of Eyes</c:v>
                </c:pt>
              </c:strCache>
            </c:strRef>
          </c:tx>
          <c:spPr>
            <a:solidFill>
              <a:schemeClr val="accent2"/>
            </a:solidFill>
            <a:ln>
              <a:noFill/>
            </a:ln>
            <a:effectLst/>
          </c:spPr>
          <c:invertIfNegative val="0"/>
          <c:dPt>
            <c:idx val="0"/>
            <c:invertIfNegative val="0"/>
            <c:bubble3D val="0"/>
            <c:spPr>
              <a:solidFill>
                <a:srgbClr val="FF8585"/>
              </a:solidFill>
              <a:ln>
                <a:noFill/>
              </a:ln>
              <a:effectLst/>
            </c:spPr>
            <c:extLst>
              <c:ext xmlns:c16="http://schemas.microsoft.com/office/drawing/2014/chart" uri="{C3380CC4-5D6E-409C-BE32-E72D297353CC}">
                <c16:uniqueId val="{00000002-62A6-4682-BF67-D77B9CC6953E}"/>
              </c:ext>
            </c:extLst>
          </c:dPt>
          <c:dLbls>
            <c:dLbl>
              <c:idx val="0"/>
              <c:showLegendKey val="0"/>
              <c:showVal val="0"/>
              <c:showCatName val="0"/>
              <c:showSerName val="1"/>
              <c:showPercent val="0"/>
              <c:showBubbleSize val="0"/>
              <c:extLst>
                <c:ext xmlns:c15="http://schemas.microsoft.com/office/drawing/2012/chart" uri="{CE6537A1-D6FC-4f65-9D91-7224C49458BB}">
                  <c15:layout>
                    <c:manualLayout>
                      <c:w val="0.27879401530210229"/>
                      <c:h val="0.45767057379447196"/>
                    </c:manualLayout>
                  </c15:layout>
                </c:ext>
                <c:ext xmlns:c16="http://schemas.microsoft.com/office/drawing/2014/chart" uri="{C3380CC4-5D6E-409C-BE32-E72D297353CC}">
                  <c16:uniqueId val="{00000002-62A6-4682-BF67-D77B9CC695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3-62A6-4682-BF67-D77B9CC6953E}"/>
            </c:ext>
          </c:extLst>
        </c:ser>
        <c:ser>
          <c:idx val="2"/>
          <c:order val="2"/>
          <c:tx>
            <c:strRef>
              <c:f>Sheet1!$D$1</c:f>
              <c:strCache>
                <c:ptCount val="1"/>
                <c:pt idx="0">
                  <c:v>Pride of Life</c:v>
                </c:pt>
              </c:strCache>
            </c:strRef>
          </c:tx>
          <c:spPr>
            <a:solidFill>
              <a:srgbClr val="FF6600"/>
            </a:solidFill>
            <a:ln>
              <a:noFill/>
            </a:ln>
            <a:effectLst/>
          </c:spPr>
          <c:invertIfNegative val="0"/>
          <c:dLbls>
            <c:dLbl>
              <c:idx val="0"/>
              <c:showLegendKey val="0"/>
              <c:showVal val="0"/>
              <c:showCatName val="0"/>
              <c:showSerName val="1"/>
              <c:showPercent val="0"/>
              <c:showBubbleSize val="0"/>
              <c:extLst>
                <c:ext xmlns:c15="http://schemas.microsoft.com/office/drawing/2012/chart" uri="{CE6537A1-D6FC-4f65-9D91-7224C49458BB}">
                  <c15:layout>
                    <c:manualLayout>
                      <c:w val="0.25104416846171301"/>
                      <c:h val="0.33399131132111498"/>
                    </c:manualLayout>
                  </c15:layout>
                </c:ext>
                <c:ext xmlns:c16="http://schemas.microsoft.com/office/drawing/2014/chart" uri="{C3380CC4-5D6E-409C-BE32-E72D297353CC}">
                  <c16:uniqueId val="{00000002-6C76-49DE-9566-8367E2D076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General</c:formatCode>
                <c:ptCount val="1"/>
                <c:pt idx="0">
                  <c:v>30</c:v>
                </c:pt>
              </c:numCache>
            </c:numRef>
          </c:val>
          <c:extLst>
            <c:ext xmlns:c16="http://schemas.microsoft.com/office/drawing/2014/chart" uri="{C3380CC4-5D6E-409C-BE32-E72D297353CC}">
              <c16:uniqueId val="{00000002-FA88-4C12-9FF3-3B09B8742F8A}"/>
            </c:ext>
          </c:extLst>
        </c:ser>
        <c:dLbls>
          <c:showLegendKey val="0"/>
          <c:showVal val="0"/>
          <c:showCatName val="0"/>
          <c:showSerName val="0"/>
          <c:showPercent val="0"/>
          <c:showBubbleSize val="0"/>
        </c:dLbls>
        <c:gapWidth val="150"/>
        <c:overlap val="100"/>
        <c:axId val="1601156944"/>
        <c:axId val="1601154544"/>
      </c:barChart>
      <c:catAx>
        <c:axId val="1601156944"/>
        <c:scaling>
          <c:orientation val="minMax"/>
        </c:scaling>
        <c:delete val="1"/>
        <c:axPos val="b"/>
        <c:numFmt formatCode="General" sourceLinked="1"/>
        <c:majorTickMark val="none"/>
        <c:minorTickMark val="none"/>
        <c:tickLblPos val="nextTo"/>
        <c:crossAx val="1601154544"/>
        <c:crosses val="autoZero"/>
        <c:auto val="1"/>
        <c:lblAlgn val="ctr"/>
        <c:lblOffset val="100"/>
        <c:noMultiLvlLbl val="0"/>
      </c:catAx>
      <c:valAx>
        <c:axId val="1601154544"/>
        <c:scaling>
          <c:orientation val="minMax"/>
        </c:scaling>
        <c:delete val="1"/>
        <c:axPos val="l"/>
        <c:numFmt formatCode="0%" sourceLinked="1"/>
        <c:majorTickMark val="none"/>
        <c:minorTickMark val="none"/>
        <c:tickLblPos val="nextTo"/>
        <c:crossAx val="1601156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F2EF876-8F03-86C3-E01A-2995080E8D1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325187D9-8000-C4F9-007A-F1A5F926353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3FE684E-77C1-4A64-B57B-00E1D41A1952}" type="slidenum">
              <a:rPr lang="en-US" smtClean="0"/>
              <a:t>‹#›</a:t>
            </a:fld>
            <a:endParaRPr lang="en-US"/>
          </a:p>
        </p:txBody>
      </p:sp>
    </p:spTree>
    <p:extLst>
      <p:ext uri="{BB962C8B-B14F-4D97-AF65-F5344CB8AC3E}">
        <p14:creationId xmlns:p14="http://schemas.microsoft.com/office/powerpoint/2010/main" val="3678574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04838" y="298450"/>
            <a:ext cx="6070600" cy="4552950"/>
          </a:xfrm>
          <a:prstGeom prst="rect">
            <a:avLst/>
          </a:prstGeom>
          <a:noFill/>
          <a:ln w="12700">
            <a:solidFill>
              <a:prstClr val="black"/>
            </a:solidFill>
          </a:ln>
        </p:spPr>
        <p:txBody>
          <a:bodyPr vert="horz" lIns="96661" tIns="48331" rIns="96661" bIns="48331" rtlCol="0" anchor="ct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183E4F1-DC5C-4C1C-8F64-909B01E5C99C}" type="slidenum">
              <a:rPr lang="en-US" smtClean="0"/>
              <a:t>‹#›</a:t>
            </a:fld>
            <a:endParaRPr lang="en-US"/>
          </a:p>
        </p:txBody>
      </p:sp>
      <p:sp>
        <p:nvSpPr>
          <p:cNvPr id="8" name="Notes Placeholder 7">
            <a:extLst>
              <a:ext uri="{FF2B5EF4-FFF2-40B4-BE49-F238E27FC236}">
                <a16:creationId xmlns:a16="http://schemas.microsoft.com/office/drawing/2014/main" id="{C8931E20-0507-44DC-0026-6975CB3C8705}"/>
              </a:ext>
            </a:extLst>
          </p:cNvPr>
          <p:cNvSpPr>
            <a:spLocks noGrp="1"/>
          </p:cNvSpPr>
          <p:nvPr>
            <p:ph type="body" sz="quarter" idx="3"/>
          </p:nvPr>
        </p:nvSpPr>
        <p:spPr>
          <a:xfrm>
            <a:off x="391886" y="4954904"/>
            <a:ext cx="6596744" cy="4234815"/>
          </a:xfrm>
          <a:prstGeom prst="rect">
            <a:avLst/>
          </a:prstGeom>
        </p:spPr>
        <p:txBody>
          <a:bodyPr vert="horz" lIns="96661" tIns="48331" rIns="96661" bIns="48331" rtlCol="0"/>
          <a:lstStyle/>
          <a:p>
            <a:pPr lv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______________________________________________________________________________________________________________________________________________________________________________________</a:t>
            </a:r>
          </a:p>
          <a:p>
            <a:pPr lvl="0"/>
            <a:r>
              <a:rPr lang="en-US" dirty="0"/>
              <a:t>___________________________________________________________________________________________</a:t>
            </a:r>
          </a:p>
        </p:txBody>
      </p:sp>
    </p:spTree>
    <p:extLst>
      <p:ext uri="{BB962C8B-B14F-4D97-AF65-F5344CB8AC3E}">
        <p14:creationId xmlns:p14="http://schemas.microsoft.com/office/powerpoint/2010/main" val="3351258125"/>
      </p:ext>
    </p:extLst>
  </p:cSld>
  <p:clrMap bg1="lt1" tx1="dk1" bg2="lt2" tx2="dk2" accent1="accent1" accent2="accent2" accent3="accent3" accent4="accent4" accent5="accent5" accent6="accent6" hlink="hlink" folHlink="folHlink"/>
  <p:notesStyle>
    <a:lvl1pPr marL="0" marR="0" indent="0" algn="l" defTabSz="914400" rtl="0" eaLnBrk="1" fontAlgn="auto" latinLnBrk="0" hangingPunct="1">
      <a:lnSpc>
        <a:spcPct val="100000"/>
      </a:lnSpc>
      <a:spcBef>
        <a:spcPts val="0"/>
      </a:spcBef>
      <a:spcAft>
        <a:spcPts val="0"/>
      </a:spcAft>
      <a:buClrTx/>
      <a:buSzTx/>
      <a:buFontTx/>
      <a:buNone/>
      <a:tabLst/>
      <a:defRPr lang="en-US" sz="1200" kern="1200" dirty="0">
        <a:ln>
          <a:solidFill>
            <a:prstClr val="black"/>
          </a:solidFill>
        </a:ln>
        <a:solidFill>
          <a:schemeClr val="tx1"/>
        </a:solidFill>
        <a:latin typeface="+mn-lt"/>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1</a:t>
            </a:fld>
            <a:endParaRPr lang="en-US" dirty="0"/>
          </a:p>
        </p:txBody>
      </p:sp>
      <p:sp>
        <p:nvSpPr>
          <p:cNvPr id="7" name="Slide Image Placeholder 6">
            <a:extLst>
              <a:ext uri="{FF2B5EF4-FFF2-40B4-BE49-F238E27FC236}">
                <a16:creationId xmlns:a16="http://schemas.microsoft.com/office/drawing/2014/main" id="{052778D2-D314-FE86-E263-D0E8B23769E0}"/>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239183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C63C-76CC-42BC-8B4C-DD14E364A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55B2F-5961-EA99-43F6-26476FEC2956}"/>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5B4CC136-416E-158B-2A80-2E211CDFD32E}"/>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62604984-842B-E745-431C-0396FD136B2C}"/>
              </a:ext>
            </a:extLst>
          </p:cNvPr>
          <p:cNvSpPr>
            <a:spLocks noGrp="1"/>
          </p:cNvSpPr>
          <p:nvPr>
            <p:ph type="sldNum" sz="quarter" idx="5"/>
          </p:nvPr>
        </p:nvSpPr>
        <p:spPr/>
        <p:txBody>
          <a:bodyPr/>
          <a:lstStyle/>
          <a:p>
            <a:fld id="{2183E4F1-DC5C-4C1C-8F64-909B01E5C99C}" type="slidenum">
              <a:rPr lang="en-US" smtClean="0"/>
              <a:t>10</a:t>
            </a:fld>
            <a:endParaRPr lang="en-US"/>
          </a:p>
        </p:txBody>
      </p:sp>
    </p:spTree>
    <p:extLst>
      <p:ext uri="{BB962C8B-B14F-4D97-AF65-F5344CB8AC3E}">
        <p14:creationId xmlns:p14="http://schemas.microsoft.com/office/powerpoint/2010/main" val="95337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11</a:t>
            </a:fld>
            <a:endParaRPr lang="en-US"/>
          </a:p>
        </p:txBody>
      </p:sp>
    </p:spTree>
    <p:extLst>
      <p:ext uri="{BB962C8B-B14F-4D97-AF65-F5344CB8AC3E}">
        <p14:creationId xmlns:p14="http://schemas.microsoft.com/office/powerpoint/2010/main" val="203328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12</a:t>
            </a:fld>
            <a:endParaRPr lang="en-US"/>
          </a:p>
        </p:txBody>
      </p:sp>
      <p:sp>
        <p:nvSpPr>
          <p:cNvPr id="7" name="Slide Image Placeholder 6">
            <a:extLst>
              <a:ext uri="{FF2B5EF4-FFF2-40B4-BE49-F238E27FC236}">
                <a16:creationId xmlns:a16="http://schemas.microsoft.com/office/drawing/2014/main" id="{772B8984-15A4-D7CC-28A8-7CEF11A17278}"/>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377207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13</a:t>
            </a:fld>
            <a:endParaRPr lang="en-US"/>
          </a:p>
        </p:txBody>
      </p:sp>
    </p:spTree>
    <p:extLst>
      <p:ext uri="{BB962C8B-B14F-4D97-AF65-F5344CB8AC3E}">
        <p14:creationId xmlns:p14="http://schemas.microsoft.com/office/powerpoint/2010/main" val="33993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7F39-F3E1-FFB1-F07B-0BB80A474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44446-4036-5446-BBF4-83EE7315492E}"/>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B6B88C59-9826-AF49-6BAC-AC64C3D7C436}"/>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1A43697D-55BF-8787-F798-9EC64A72DD70}"/>
              </a:ext>
            </a:extLst>
          </p:cNvPr>
          <p:cNvSpPr>
            <a:spLocks noGrp="1"/>
          </p:cNvSpPr>
          <p:nvPr>
            <p:ph type="sldNum" sz="quarter" idx="5"/>
          </p:nvPr>
        </p:nvSpPr>
        <p:spPr/>
        <p:txBody>
          <a:bodyPr/>
          <a:lstStyle/>
          <a:p>
            <a:fld id="{2183E4F1-DC5C-4C1C-8F64-909B01E5C99C}" type="slidenum">
              <a:rPr lang="en-US" smtClean="0"/>
              <a:t>14</a:t>
            </a:fld>
            <a:endParaRPr lang="en-US"/>
          </a:p>
        </p:txBody>
      </p:sp>
    </p:spTree>
    <p:extLst>
      <p:ext uri="{BB962C8B-B14F-4D97-AF65-F5344CB8AC3E}">
        <p14:creationId xmlns:p14="http://schemas.microsoft.com/office/powerpoint/2010/main" val="325009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15</a:t>
            </a:fld>
            <a:endParaRPr lang="en-US"/>
          </a:p>
        </p:txBody>
      </p:sp>
    </p:spTree>
    <p:extLst>
      <p:ext uri="{BB962C8B-B14F-4D97-AF65-F5344CB8AC3E}">
        <p14:creationId xmlns:p14="http://schemas.microsoft.com/office/powerpoint/2010/main" val="333747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16</a:t>
            </a:fld>
            <a:endParaRPr lang="en-US"/>
          </a:p>
        </p:txBody>
      </p:sp>
    </p:spTree>
    <p:extLst>
      <p:ext uri="{BB962C8B-B14F-4D97-AF65-F5344CB8AC3E}">
        <p14:creationId xmlns:p14="http://schemas.microsoft.com/office/powerpoint/2010/main" val="397912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17</a:t>
            </a:fld>
            <a:endParaRPr lang="en-US"/>
          </a:p>
        </p:txBody>
      </p:sp>
    </p:spTree>
    <p:extLst>
      <p:ext uri="{BB962C8B-B14F-4D97-AF65-F5344CB8AC3E}">
        <p14:creationId xmlns:p14="http://schemas.microsoft.com/office/powerpoint/2010/main" val="167630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18</a:t>
            </a:fld>
            <a:endParaRPr lang="en-US"/>
          </a:p>
        </p:txBody>
      </p:sp>
    </p:spTree>
    <p:extLst>
      <p:ext uri="{BB962C8B-B14F-4D97-AF65-F5344CB8AC3E}">
        <p14:creationId xmlns:p14="http://schemas.microsoft.com/office/powerpoint/2010/main" val="3748401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19</a:t>
            </a:fld>
            <a:endParaRPr lang="en-US"/>
          </a:p>
        </p:txBody>
      </p:sp>
    </p:spTree>
    <p:extLst>
      <p:ext uri="{BB962C8B-B14F-4D97-AF65-F5344CB8AC3E}">
        <p14:creationId xmlns:p14="http://schemas.microsoft.com/office/powerpoint/2010/main" val="377950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514350"/>
            <a:ext cx="5786438"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a:t>
            </a:fld>
            <a:endParaRPr lang="en-US"/>
          </a:p>
        </p:txBody>
      </p:sp>
    </p:spTree>
    <p:extLst>
      <p:ext uri="{BB962C8B-B14F-4D97-AF65-F5344CB8AC3E}">
        <p14:creationId xmlns:p14="http://schemas.microsoft.com/office/powerpoint/2010/main" val="668298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20</a:t>
            </a:fld>
            <a:endParaRPr lang="en-US"/>
          </a:p>
        </p:txBody>
      </p:sp>
    </p:spTree>
    <p:extLst>
      <p:ext uri="{BB962C8B-B14F-4D97-AF65-F5344CB8AC3E}">
        <p14:creationId xmlns:p14="http://schemas.microsoft.com/office/powerpoint/2010/main" val="1232585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21</a:t>
            </a:fld>
            <a:endParaRPr lang="en-US"/>
          </a:p>
        </p:txBody>
      </p:sp>
    </p:spTree>
    <p:extLst>
      <p:ext uri="{BB962C8B-B14F-4D97-AF65-F5344CB8AC3E}">
        <p14:creationId xmlns:p14="http://schemas.microsoft.com/office/powerpoint/2010/main" val="3687467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4E67-588E-74B6-C03A-B8FCDC85F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4A343-AB66-92ED-73A2-360C54C474CB}"/>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8940BE36-BC61-B11B-5636-28B073DDC51D}"/>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A088BE09-8D56-8197-D4A3-83BAAE4D650D}"/>
              </a:ext>
            </a:extLst>
          </p:cNvPr>
          <p:cNvSpPr>
            <a:spLocks noGrp="1"/>
          </p:cNvSpPr>
          <p:nvPr>
            <p:ph type="sldNum" sz="quarter" idx="5"/>
          </p:nvPr>
        </p:nvSpPr>
        <p:spPr/>
        <p:txBody>
          <a:bodyPr/>
          <a:lstStyle/>
          <a:p>
            <a:fld id="{2183E4F1-DC5C-4C1C-8F64-909B01E5C99C}" type="slidenum">
              <a:rPr lang="en-US" smtClean="0"/>
              <a:t>22</a:t>
            </a:fld>
            <a:endParaRPr lang="en-US"/>
          </a:p>
        </p:txBody>
      </p:sp>
    </p:spTree>
    <p:extLst>
      <p:ext uri="{BB962C8B-B14F-4D97-AF65-F5344CB8AC3E}">
        <p14:creationId xmlns:p14="http://schemas.microsoft.com/office/powerpoint/2010/main" val="186421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23</a:t>
            </a:fld>
            <a:endParaRPr lang="en-US"/>
          </a:p>
        </p:txBody>
      </p:sp>
    </p:spTree>
    <p:extLst>
      <p:ext uri="{BB962C8B-B14F-4D97-AF65-F5344CB8AC3E}">
        <p14:creationId xmlns:p14="http://schemas.microsoft.com/office/powerpoint/2010/main" val="2953745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24</a:t>
            </a:fld>
            <a:endParaRPr lang="en-US"/>
          </a:p>
        </p:txBody>
      </p:sp>
    </p:spTree>
    <p:extLst>
      <p:ext uri="{BB962C8B-B14F-4D97-AF65-F5344CB8AC3E}">
        <p14:creationId xmlns:p14="http://schemas.microsoft.com/office/powerpoint/2010/main" val="425320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F532A-F61B-3753-B8A7-0738D7E41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E6312-0DBC-2F0B-8C8D-9A3D06F9E352}"/>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1B41A50E-B8A7-8A69-F4AF-D5CDA4158238}"/>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5F5F0CDF-9B8B-D43F-22F5-457C46CDEB1B}"/>
              </a:ext>
            </a:extLst>
          </p:cNvPr>
          <p:cNvSpPr>
            <a:spLocks noGrp="1"/>
          </p:cNvSpPr>
          <p:nvPr>
            <p:ph type="sldNum" sz="quarter" idx="5"/>
          </p:nvPr>
        </p:nvSpPr>
        <p:spPr/>
        <p:txBody>
          <a:bodyPr/>
          <a:lstStyle/>
          <a:p>
            <a:fld id="{2183E4F1-DC5C-4C1C-8F64-909B01E5C99C}" type="slidenum">
              <a:rPr lang="en-US" smtClean="0"/>
              <a:t>25</a:t>
            </a:fld>
            <a:endParaRPr lang="en-US"/>
          </a:p>
        </p:txBody>
      </p:sp>
    </p:spTree>
    <p:extLst>
      <p:ext uri="{BB962C8B-B14F-4D97-AF65-F5344CB8AC3E}">
        <p14:creationId xmlns:p14="http://schemas.microsoft.com/office/powerpoint/2010/main" val="1686595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27932-B313-0355-D828-6361FCB92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493A-9BC2-7637-6E6A-4B36E56F065D}"/>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E39E8742-2342-EFDB-5CFF-300448FB9148}"/>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477D8532-643C-5E8C-4DF8-CC05DEC4539A}"/>
              </a:ext>
            </a:extLst>
          </p:cNvPr>
          <p:cNvSpPr>
            <a:spLocks noGrp="1"/>
          </p:cNvSpPr>
          <p:nvPr>
            <p:ph type="sldNum" sz="quarter" idx="5"/>
          </p:nvPr>
        </p:nvSpPr>
        <p:spPr/>
        <p:txBody>
          <a:bodyPr/>
          <a:lstStyle/>
          <a:p>
            <a:fld id="{2183E4F1-DC5C-4C1C-8F64-909B01E5C99C}" type="slidenum">
              <a:rPr lang="en-US" smtClean="0"/>
              <a:t>26</a:t>
            </a:fld>
            <a:endParaRPr lang="en-US"/>
          </a:p>
        </p:txBody>
      </p:sp>
    </p:spTree>
    <p:extLst>
      <p:ext uri="{BB962C8B-B14F-4D97-AF65-F5344CB8AC3E}">
        <p14:creationId xmlns:p14="http://schemas.microsoft.com/office/powerpoint/2010/main" val="2581635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27</a:t>
            </a:fld>
            <a:endParaRPr lang="en-US"/>
          </a:p>
        </p:txBody>
      </p:sp>
    </p:spTree>
    <p:extLst>
      <p:ext uri="{BB962C8B-B14F-4D97-AF65-F5344CB8AC3E}">
        <p14:creationId xmlns:p14="http://schemas.microsoft.com/office/powerpoint/2010/main" val="2823425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28</a:t>
            </a:fld>
            <a:endParaRPr lang="en-US"/>
          </a:p>
        </p:txBody>
      </p:sp>
    </p:spTree>
    <p:extLst>
      <p:ext uri="{BB962C8B-B14F-4D97-AF65-F5344CB8AC3E}">
        <p14:creationId xmlns:p14="http://schemas.microsoft.com/office/powerpoint/2010/main" val="252766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29</a:t>
            </a:fld>
            <a:endParaRPr lang="en-US"/>
          </a:p>
        </p:txBody>
      </p:sp>
    </p:spTree>
    <p:extLst>
      <p:ext uri="{BB962C8B-B14F-4D97-AF65-F5344CB8AC3E}">
        <p14:creationId xmlns:p14="http://schemas.microsoft.com/office/powerpoint/2010/main" val="2571772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4" name="Slide Number Placeholder 3"/>
          <p:cNvSpPr>
            <a:spLocks noGrp="1"/>
          </p:cNvSpPr>
          <p:nvPr>
            <p:ph type="sldNum" sz="quarter" idx="5"/>
          </p:nvPr>
        </p:nvSpPr>
        <p:spPr/>
        <p:txBody>
          <a:bodyPr/>
          <a:lstStyle/>
          <a:p>
            <a:fld id="{2183E4F1-DC5C-4C1C-8F64-909B01E5C99C}" type="slidenum">
              <a:rPr lang="en-US" smtClean="0"/>
              <a:pPr/>
              <a:t>3</a:t>
            </a:fld>
            <a:endParaRPr lang="en-US"/>
          </a:p>
        </p:txBody>
      </p:sp>
      <p:sp>
        <p:nvSpPr>
          <p:cNvPr id="7" name="Slide Image Placeholder 6">
            <a:extLst>
              <a:ext uri="{FF2B5EF4-FFF2-40B4-BE49-F238E27FC236}">
                <a16:creationId xmlns:a16="http://schemas.microsoft.com/office/drawing/2014/main" id="{3B5F1D08-52B4-553C-A6DD-6A205739AC7A}"/>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4003558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30</a:t>
            </a:fld>
            <a:endParaRPr lang="en-US"/>
          </a:p>
        </p:txBody>
      </p:sp>
    </p:spTree>
    <p:extLst>
      <p:ext uri="{BB962C8B-B14F-4D97-AF65-F5344CB8AC3E}">
        <p14:creationId xmlns:p14="http://schemas.microsoft.com/office/powerpoint/2010/main" val="2774882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31</a:t>
            </a:fld>
            <a:endParaRPr lang="en-US"/>
          </a:p>
        </p:txBody>
      </p:sp>
    </p:spTree>
    <p:extLst>
      <p:ext uri="{BB962C8B-B14F-4D97-AF65-F5344CB8AC3E}">
        <p14:creationId xmlns:p14="http://schemas.microsoft.com/office/powerpoint/2010/main" val="3690063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32</a:t>
            </a:fld>
            <a:endParaRPr lang="en-US"/>
          </a:p>
        </p:txBody>
      </p:sp>
    </p:spTree>
    <p:extLst>
      <p:ext uri="{BB962C8B-B14F-4D97-AF65-F5344CB8AC3E}">
        <p14:creationId xmlns:p14="http://schemas.microsoft.com/office/powerpoint/2010/main" val="19646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______________________________________________________________________________________________________________________________________________________________________________________</a:t>
            </a:r>
          </a:p>
          <a:p>
            <a:r>
              <a:rPr lang="en-US"/>
              <a:t>___________________________________________________________________________________________</a:t>
            </a:r>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33</a:t>
            </a:fld>
            <a:endParaRPr lang="en-US"/>
          </a:p>
        </p:txBody>
      </p:sp>
    </p:spTree>
    <p:extLst>
      <p:ext uri="{BB962C8B-B14F-4D97-AF65-F5344CB8AC3E}">
        <p14:creationId xmlns:p14="http://schemas.microsoft.com/office/powerpoint/2010/main" val="559725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7515-0B57-EDEA-2E2C-D229F45BB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1C337-1BF4-6FE2-2908-9F1D573DC7D8}"/>
              </a:ext>
            </a:extLst>
          </p:cNvPr>
          <p:cNvSpPr>
            <a:spLocks noGrp="1" noRot="1" noChangeAspect="1"/>
          </p:cNvSpPr>
          <p:nvPr>
            <p:ph type="sldImg"/>
          </p:nvPr>
        </p:nvSpPr>
        <p:spPr>
          <a:xfrm>
            <a:off x="765175" y="514350"/>
            <a:ext cx="5784850" cy="4338638"/>
          </a:xfrm>
        </p:spPr>
      </p:sp>
      <p:sp>
        <p:nvSpPr>
          <p:cNvPr id="3" name="Notes Placeholder 2">
            <a:extLst>
              <a:ext uri="{FF2B5EF4-FFF2-40B4-BE49-F238E27FC236}">
                <a16:creationId xmlns:a16="http://schemas.microsoft.com/office/drawing/2014/main" id="{6C4ED8A8-1655-32B2-D688-9B4107D20D35}"/>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086E41AF-5147-62C1-9023-3806AE7772C8}"/>
              </a:ext>
            </a:extLst>
          </p:cNvPr>
          <p:cNvSpPr>
            <a:spLocks noGrp="1"/>
          </p:cNvSpPr>
          <p:nvPr>
            <p:ph type="sldNum" sz="quarter" idx="5"/>
          </p:nvPr>
        </p:nvSpPr>
        <p:spPr/>
        <p:txBody>
          <a:bodyPr/>
          <a:lstStyle/>
          <a:p>
            <a:fld id="{2183E4F1-DC5C-4C1C-8F64-909B01E5C99C}" type="slidenum">
              <a:rPr lang="en-US" smtClean="0"/>
              <a:t>34</a:t>
            </a:fld>
            <a:endParaRPr lang="en-US"/>
          </a:p>
        </p:txBody>
      </p:sp>
    </p:spTree>
    <p:extLst>
      <p:ext uri="{BB962C8B-B14F-4D97-AF65-F5344CB8AC3E}">
        <p14:creationId xmlns:p14="http://schemas.microsoft.com/office/powerpoint/2010/main" val="2592832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35</a:t>
            </a:fld>
            <a:endParaRPr lang="en-US"/>
          </a:p>
        </p:txBody>
      </p:sp>
    </p:spTree>
    <p:extLst>
      <p:ext uri="{BB962C8B-B14F-4D97-AF65-F5344CB8AC3E}">
        <p14:creationId xmlns:p14="http://schemas.microsoft.com/office/powerpoint/2010/main" val="3227779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E8BE-A787-9DBB-7A8A-242F81F97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73F46-C42C-672D-D703-033CE7BEBB6C}"/>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D9DDA095-4919-26F3-B970-E017F01CC114}"/>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E7B82436-A404-65B6-F58C-05F88E284CF2}"/>
              </a:ext>
            </a:extLst>
          </p:cNvPr>
          <p:cNvSpPr>
            <a:spLocks noGrp="1"/>
          </p:cNvSpPr>
          <p:nvPr>
            <p:ph type="sldNum" sz="quarter" idx="5"/>
          </p:nvPr>
        </p:nvSpPr>
        <p:spPr/>
        <p:txBody>
          <a:bodyPr/>
          <a:lstStyle/>
          <a:p>
            <a:fld id="{2183E4F1-DC5C-4C1C-8F64-909B01E5C99C}" type="slidenum">
              <a:rPr lang="en-US" smtClean="0"/>
              <a:t>36</a:t>
            </a:fld>
            <a:endParaRPr lang="en-US"/>
          </a:p>
        </p:txBody>
      </p:sp>
    </p:spTree>
    <p:extLst>
      <p:ext uri="{BB962C8B-B14F-4D97-AF65-F5344CB8AC3E}">
        <p14:creationId xmlns:p14="http://schemas.microsoft.com/office/powerpoint/2010/main" val="2646794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37</a:t>
            </a:fld>
            <a:endParaRPr lang="en-US"/>
          </a:p>
        </p:txBody>
      </p:sp>
    </p:spTree>
    <p:extLst>
      <p:ext uri="{BB962C8B-B14F-4D97-AF65-F5344CB8AC3E}">
        <p14:creationId xmlns:p14="http://schemas.microsoft.com/office/powerpoint/2010/main" val="3534037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38</a:t>
            </a:fld>
            <a:endParaRPr lang="en-US"/>
          </a:p>
        </p:txBody>
      </p:sp>
    </p:spTree>
    <p:extLst>
      <p:ext uri="{BB962C8B-B14F-4D97-AF65-F5344CB8AC3E}">
        <p14:creationId xmlns:p14="http://schemas.microsoft.com/office/powerpoint/2010/main" val="1600061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39</a:t>
            </a:fld>
            <a:endParaRPr lang="en-US"/>
          </a:p>
        </p:txBody>
      </p:sp>
    </p:spTree>
    <p:extLst>
      <p:ext uri="{BB962C8B-B14F-4D97-AF65-F5344CB8AC3E}">
        <p14:creationId xmlns:p14="http://schemas.microsoft.com/office/powerpoint/2010/main" val="304348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p:txBody>
      </p:sp>
      <p:sp>
        <p:nvSpPr>
          <p:cNvPr id="4" name="Slide Number Placeholder 3"/>
          <p:cNvSpPr>
            <a:spLocks noGrp="1"/>
          </p:cNvSpPr>
          <p:nvPr>
            <p:ph type="sldNum" sz="quarter" idx="5"/>
          </p:nvPr>
        </p:nvSpPr>
        <p:spPr/>
        <p:txBody>
          <a:bodyPr/>
          <a:lstStyle/>
          <a:p>
            <a:fld id="{2183E4F1-DC5C-4C1C-8F64-909B01E5C99C}" type="slidenum">
              <a:rPr lang="en-US" smtClean="0"/>
              <a:pPr/>
              <a:t>4</a:t>
            </a:fld>
            <a:endParaRPr lang="en-US"/>
          </a:p>
        </p:txBody>
      </p:sp>
      <p:sp>
        <p:nvSpPr>
          <p:cNvPr id="10" name="Slide Image Placeholder 9">
            <a:extLst>
              <a:ext uri="{FF2B5EF4-FFF2-40B4-BE49-F238E27FC236}">
                <a16:creationId xmlns:a16="http://schemas.microsoft.com/office/drawing/2014/main" id="{B083AC4C-A33E-C98B-2D5A-2FB68E370C5A}"/>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332693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E90A-C3C4-8CE1-1CA7-75DB38838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115ED-2E39-E9CB-663E-8F6046230DFA}"/>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DBD47D40-858F-A1C4-E348-D2A5D14AD856}"/>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B27CD89D-0B3F-9F6D-4FC8-E17AA0B46E4D}"/>
              </a:ext>
            </a:extLst>
          </p:cNvPr>
          <p:cNvSpPr>
            <a:spLocks noGrp="1"/>
          </p:cNvSpPr>
          <p:nvPr>
            <p:ph type="sldNum" sz="quarter" idx="5"/>
          </p:nvPr>
        </p:nvSpPr>
        <p:spPr/>
        <p:txBody>
          <a:bodyPr/>
          <a:lstStyle/>
          <a:p>
            <a:fld id="{2183E4F1-DC5C-4C1C-8F64-909B01E5C99C}" type="slidenum">
              <a:rPr lang="en-US" smtClean="0"/>
              <a:t>40</a:t>
            </a:fld>
            <a:endParaRPr lang="en-US"/>
          </a:p>
        </p:txBody>
      </p:sp>
    </p:spTree>
    <p:extLst>
      <p:ext uri="{BB962C8B-B14F-4D97-AF65-F5344CB8AC3E}">
        <p14:creationId xmlns:p14="http://schemas.microsoft.com/office/powerpoint/2010/main" val="3233634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4F05D-2782-2E4F-9141-D632025B5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42682-A741-2D0B-F032-9CC038A31798}"/>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BEF902A4-62AA-BCB5-4A19-9FE74015D4EA}"/>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8F569B1D-35CD-7D60-907B-DD02114F61BD}"/>
              </a:ext>
            </a:extLst>
          </p:cNvPr>
          <p:cNvSpPr>
            <a:spLocks noGrp="1"/>
          </p:cNvSpPr>
          <p:nvPr>
            <p:ph type="sldNum" sz="quarter" idx="5"/>
          </p:nvPr>
        </p:nvSpPr>
        <p:spPr/>
        <p:txBody>
          <a:bodyPr/>
          <a:lstStyle/>
          <a:p>
            <a:fld id="{2183E4F1-DC5C-4C1C-8F64-909B01E5C99C}" type="slidenum">
              <a:rPr lang="en-US" smtClean="0"/>
              <a:t>41</a:t>
            </a:fld>
            <a:endParaRPr lang="en-US"/>
          </a:p>
        </p:txBody>
      </p:sp>
    </p:spTree>
    <p:extLst>
      <p:ext uri="{BB962C8B-B14F-4D97-AF65-F5344CB8AC3E}">
        <p14:creationId xmlns:p14="http://schemas.microsoft.com/office/powerpoint/2010/main" val="3743362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0C2A-0B22-87CF-3C66-385FB85D2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FC6F1-BA88-DD56-5879-B536F411D3FE}"/>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18B9957F-0EAD-B099-89E3-13185A3333A7}"/>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224D03E0-5669-6DC4-EBCF-51AEC7930A4A}"/>
              </a:ext>
            </a:extLst>
          </p:cNvPr>
          <p:cNvSpPr>
            <a:spLocks noGrp="1"/>
          </p:cNvSpPr>
          <p:nvPr>
            <p:ph type="sldNum" sz="quarter" idx="5"/>
          </p:nvPr>
        </p:nvSpPr>
        <p:spPr/>
        <p:txBody>
          <a:bodyPr/>
          <a:lstStyle/>
          <a:p>
            <a:fld id="{2183E4F1-DC5C-4C1C-8F64-909B01E5C99C}" type="slidenum">
              <a:rPr lang="en-US" smtClean="0"/>
              <a:t>42</a:t>
            </a:fld>
            <a:endParaRPr lang="en-US"/>
          </a:p>
        </p:txBody>
      </p:sp>
    </p:spTree>
    <p:extLst>
      <p:ext uri="{BB962C8B-B14F-4D97-AF65-F5344CB8AC3E}">
        <p14:creationId xmlns:p14="http://schemas.microsoft.com/office/powerpoint/2010/main" val="2433685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43</a:t>
            </a:fld>
            <a:endParaRPr lang="en-US"/>
          </a:p>
        </p:txBody>
      </p:sp>
    </p:spTree>
    <p:extLst>
      <p:ext uri="{BB962C8B-B14F-4D97-AF65-F5344CB8AC3E}">
        <p14:creationId xmlns:p14="http://schemas.microsoft.com/office/powerpoint/2010/main" val="121602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44</a:t>
            </a:fld>
            <a:endParaRPr lang="en-US"/>
          </a:p>
        </p:txBody>
      </p:sp>
    </p:spTree>
    <p:extLst>
      <p:ext uri="{BB962C8B-B14F-4D97-AF65-F5344CB8AC3E}">
        <p14:creationId xmlns:p14="http://schemas.microsoft.com/office/powerpoint/2010/main" val="41468485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45</a:t>
            </a:fld>
            <a:endParaRPr lang="en-US"/>
          </a:p>
        </p:txBody>
      </p:sp>
    </p:spTree>
    <p:extLst>
      <p:ext uri="{BB962C8B-B14F-4D97-AF65-F5344CB8AC3E}">
        <p14:creationId xmlns:p14="http://schemas.microsoft.com/office/powerpoint/2010/main" val="3360391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46</a:t>
            </a:fld>
            <a:endParaRPr lang="en-US"/>
          </a:p>
        </p:txBody>
      </p:sp>
    </p:spTree>
    <p:extLst>
      <p:ext uri="{BB962C8B-B14F-4D97-AF65-F5344CB8AC3E}">
        <p14:creationId xmlns:p14="http://schemas.microsoft.com/office/powerpoint/2010/main" val="849198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47</a:t>
            </a:fld>
            <a:endParaRPr lang="en-US"/>
          </a:p>
        </p:txBody>
      </p:sp>
    </p:spTree>
    <p:extLst>
      <p:ext uri="{BB962C8B-B14F-4D97-AF65-F5344CB8AC3E}">
        <p14:creationId xmlns:p14="http://schemas.microsoft.com/office/powerpoint/2010/main" val="2866072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48</a:t>
            </a:fld>
            <a:endParaRPr lang="en-US"/>
          </a:p>
        </p:txBody>
      </p:sp>
    </p:spTree>
    <p:extLst>
      <p:ext uri="{BB962C8B-B14F-4D97-AF65-F5344CB8AC3E}">
        <p14:creationId xmlns:p14="http://schemas.microsoft.com/office/powerpoint/2010/main" val="908541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49</a:t>
            </a:fld>
            <a:endParaRPr lang="en-US"/>
          </a:p>
        </p:txBody>
      </p:sp>
    </p:spTree>
    <p:extLst>
      <p:ext uri="{BB962C8B-B14F-4D97-AF65-F5344CB8AC3E}">
        <p14:creationId xmlns:p14="http://schemas.microsoft.com/office/powerpoint/2010/main" val="26194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5</a:t>
            </a:fld>
            <a:endParaRPr lang="en-US"/>
          </a:p>
        </p:txBody>
      </p:sp>
      <p:sp>
        <p:nvSpPr>
          <p:cNvPr id="7" name="Slide Image Placeholder 6">
            <a:extLst>
              <a:ext uri="{FF2B5EF4-FFF2-40B4-BE49-F238E27FC236}">
                <a16:creationId xmlns:a16="http://schemas.microsoft.com/office/drawing/2014/main" id="{2A8C2B63-9072-955B-BC75-8ADB205B9358}"/>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734262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50</a:t>
            </a:fld>
            <a:endParaRPr lang="en-US"/>
          </a:p>
        </p:txBody>
      </p:sp>
    </p:spTree>
    <p:extLst>
      <p:ext uri="{BB962C8B-B14F-4D97-AF65-F5344CB8AC3E}">
        <p14:creationId xmlns:p14="http://schemas.microsoft.com/office/powerpoint/2010/main" val="1907616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51</a:t>
            </a:fld>
            <a:endParaRPr lang="en-US"/>
          </a:p>
        </p:txBody>
      </p:sp>
    </p:spTree>
    <p:extLst>
      <p:ext uri="{BB962C8B-B14F-4D97-AF65-F5344CB8AC3E}">
        <p14:creationId xmlns:p14="http://schemas.microsoft.com/office/powerpoint/2010/main" val="3558822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52</a:t>
            </a:fld>
            <a:endParaRPr lang="en-US"/>
          </a:p>
        </p:txBody>
      </p:sp>
    </p:spTree>
    <p:extLst>
      <p:ext uri="{BB962C8B-B14F-4D97-AF65-F5344CB8AC3E}">
        <p14:creationId xmlns:p14="http://schemas.microsoft.com/office/powerpoint/2010/main" val="4265145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53</a:t>
            </a:fld>
            <a:endParaRPr lang="en-US"/>
          </a:p>
        </p:txBody>
      </p:sp>
    </p:spTree>
    <p:extLst>
      <p:ext uri="{BB962C8B-B14F-4D97-AF65-F5344CB8AC3E}">
        <p14:creationId xmlns:p14="http://schemas.microsoft.com/office/powerpoint/2010/main" val="1426226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54</a:t>
            </a:fld>
            <a:endParaRPr lang="en-US"/>
          </a:p>
        </p:txBody>
      </p:sp>
    </p:spTree>
    <p:extLst>
      <p:ext uri="{BB962C8B-B14F-4D97-AF65-F5344CB8AC3E}">
        <p14:creationId xmlns:p14="http://schemas.microsoft.com/office/powerpoint/2010/main" val="3962045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450B-7CC8-6611-A3F0-C95011178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D2640-29A3-F0A3-30B9-4C84C985950A}"/>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F35F91DF-1260-E1A0-C809-1B02125CE3C8}"/>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AE80F382-BEE8-C018-B1C2-068E720E0E93}"/>
              </a:ext>
            </a:extLst>
          </p:cNvPr>
          <p:cNvSpPr>
            <a:spLocks noGrp="1"/>
          </p:cNvSpPr>
          <p:nvPr>
            <p:ph type="sldNum" sz="quarter" idx="5"/>
          </p:nvPr>
        </p:nvSpPr>
        <p:spPr/>
        <p:txBody>
          <a:bodyPr/>
          <a:lstStyle/>
          <a:p>
            <a:fld id="{2183E4F1-DC5C-4C1C-8F64-909B01E5C99C}" type="slidenum">
              <a:rPr lang="en-US" smtClean="0"/>
              <a:t>55</a:t>
            </a:fld>
            <a:endParaRPr lang="en-US"/>
          </a:p>
        </p:txBody>
      </p:sp>
    </p:spTree>
    <p:extLst>
      <p:ext uri="{BB962C8B-B14F-4D97-AF65-F5344CB8AC3E}">
        <p14:creationId xmlns:p14="http://schemas.microsoft.com/office/powerpoint/2010/main" val="3809278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E4927-F409-9028-D6E7-534A225F8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E5AB4-810E-9ED3-BAB9-DA6F088D418F}"/>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8BD3170C-CD53-CEFC-8F08-542F63ECD002}"/>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F56B70D9-8E94-E474-E0B9-4618DB9A30A9}"/>
              </a:ext>
            </a:extLst>
          </p:cNvPr>
          <p:cNvSpPr>
            <a:spLocks noGrp="1"/>
          </p:cNvSpPr>
          <p:nvPr>
            <p:ph type="sldNum" sz="quarter" idx="5"/>
          </p:nvPr>
        </p:nvSpPr>
        <p:spPr/>
        <p:txBody>
          <a:bodyPr/>
          <a:lstStyle/>
          <a:p>
            <a:fld id="{2183E4F1-DC5C-4C1C-8F64-909B01E5C99C}" type="slidenum">
              <a:rPr lang="en-US" smtClean="0"/>
              <a:t>56</a:t>
            </a:fld>
            <a:endParaRPr lang="en-US"/>
          </a:p>
        </p:txBody>
      </p:sp>
    </p:spTree>
    <p:extLst>
      <p:ext uri="{BB962C8B-B14F-4D97-AF65-F5344CB8AC3E}">
        <p14:creationId xmlns:p14="http://schemas.microsoft.com/office/powerpoint/2010/main" val="2339825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7FB6-A620-420D-AA14-9F1F52A7F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D51B7-8916-AF84-175E-6FB8E05D255C}"/>
              </a:ext>
            </a:extLst>
          </p:cNvPr>
          <p:cNvSpPr>
            <a:spLocks noGrp="1" noRot="1" noChangeAspect="1"/>
          </p:cNvSpPr>
          <p:nvPr>
            <p:ph type="sldImg"/>
          </p:nvPr>
        </p:nvSpPr>
        <p:spPr>
          <a:xfrm>
            <a:off x="776288" y="514350"/>
            <a:ext cx="5786437" cy="4338638"/>
          </a:xfrm>
        </p:spPr>
      </p:sp>
      <p:sp>
        <p:nvSpPr>
          <p:cNvPr id="3" name="Notes Placeholder 2">
            <a:extLst>
              <a:ext uri="{FF2B5EF4-FFF2-40B4-BE49-F238E27FC236}">
                <a16:creationId xmlns:a16="http://schemas.microsoft.com/office/drawing/2014/main" id="{D4A828B2-28CE-B2A6-D185-2E7344A2C78B}"/>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B4616026-EDC0-78C0-9897-DD9A0814E103}"/>
              </a:ext>
            </a:extLst>
          </p:cNvPr>
          <p:cNvSpPr>
            <a:spLocks noGrp="1"/>
          </p:cNvSpPr>
          <p:nvPr>
            <p:ph type="sldNum" sz="quarter" idx="5"/>
          </p:nvPr>
        </p:nvSpPr>
        <p:spPr/>
        <p:txBody>
          <a:bodyPr/>
          <a:lstStyle/>
          <a:p>
            <a:fld id="{2183E4F1-DC5C-4C1C-8F64-909B01E5C99C}" type="slidenum">
              <a:rPr lang="en-US" smtClean="0"/>
              <a:t>57</a:t>
            </a:fld>
            <a:endParaRPr lang="en-US"/>
          </a:p>
        </p:txBody>
      </p:sp>
    </p:spTree>
    <p:extLst>
      <p:ext uri="{BB962C8B-B14F-4D97-AF65-F5344CB8AC3E}">
        <p14:creationId xmlns:p14="http://schemas.microsoft.com/office/powerpoint/2010/main" val="1164184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58</a:t>
            </a:fld>
            <a:endParaRPr lang="en-US"/>
          </a:p>
        </p:txBody>
      </p:sp>
    </p:spTree>
    <p:extLst>
      <p:ext uri="{BB962C8B-B14F-4D97-AF65-F5344CB8AC3E}">
        <p14:creationId xmlns:p14="http://schemas.microsoft.com/office/powerpoint/2010/main" val="994521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59</a:t>
            </a:fld>
            <a:endParaRPr lang="en-US"/>
          </a:p>
        </p:txBody>
      </p:sp>
    </p:spTree>
    <p:extLst>
      <p:ext uri="{BB962C8B-B14F-4D97-AF65-F5344CB8AC3E}">
        <p14:creationId xmlns:p14="http://schemas.microsoft.com/office/powerpoint/2010/main" val="23318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6</a:t>
            </a:fld>
            <a:endParaRPr lang="en-US"/>
          </a:p>
        </p:txBody>
      </p:sp>
    </p:spTree>
    <p:extLst>
      <p:ext uri="{BB962C8B-B14F-4D97-AF65-F5344CB8AC3E}">
        <p14:creationId xmlns:p14="http://schemas.microsoft.com/office/powerpoint/2010/main" val="3448940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60</a:t>
            </a:fld>
            <a:endParaRPr lang="en-US"/>
          </a:p>
        </p:txBody>
      </p:sp>
    </p:spTree>
    <p:extLst>
      <p:ext uri="{BB962C8B-B14F-4D97-AF65-F5344CB8AC3E}">
        <p14:creationId xmlns:p14="http://schemas.microsoft.com/office/powerpoint/2010/main" val="3679079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61</a:t>
            </a:fld>
            <a:endParaRPr lang="en-US"/>
          </a:p>
        </p:txBody>
      </p:sp>
    </p:spTree>
    <p:extLst>
      <p:ext uri="{BB962C8B-B14F-4D97-AF65-F5344CB8AC3E}">
        <p14:creationId xmlns:p14="http://schemas.microsoft.com/office/powerpoint/2010/main" val="959524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62</a:t>
            </a:fld>
            <a:endParaRPr lang="en-US"/>
          </a:p>
        </p:txBody>
      </p:sp>
    </p:spTree>
    <p:extLst>
      <p:ext uri="{BB962C8B-B14F-4D97-AF65-F5344CB8AC3E}">
        <p14:creationId xmlns:p14="http://schemas.microsoft.com/office/powerpoint/2010/main" val="14837344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514350"/>
            <a:ext cx="5784850"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63</a:t>
            </a:fld>
            <a:endParaRPr lang="en-US"/>
          </a:p>
        </p:txBody>
      </p:sp>
    </p:spTree>
    <p:extLst>
      <p:ext uri="{BB962C8B-B14F-4D97-AF65-F5344CB8AC3E}">
        <p14:creationId xmlns:p14="http://schemas.microsoft.com/office/powerpoint/2010/main" val="2756152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64</a:t>
            </a:fld>
            <a:endParaRPr lang="en-US"/>
          </a:p>
        </p:txBody>
      </p:sp>
      <p:sp>
        <p:nvSpPr>
          <p:cNvPr id="7" name="Slide Image Placeholder 6">
            <a:extLst>
              <a:ext uri="{FF2B5EF4-FFF2-40B4-BE49-F238E27FC236}">
                <a16:creationId xmlns:a16="http://schemas.microsoft.com/office/drawing/2014/main" id="{416F8332-02C9-FC9C-ED50-EA71CC4F7ED9}"/>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38104162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6CF05-E0D0-4F48-5228-C0480FC4411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E7346AC-F6DE-43AB-7D57-02A526AD880C}"/>
              </a:ext>
            </a:extLst>
          </p:cNvPr>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a:extLst>
              <a:ext uri="{FF2B5EF4-FFF2-40B4-BE49-F238E27FC236}">
                <a16:creationId xmlns:a16="http://schemas.microsoft.com/office/drawing/2014/main" id="{94330A95-8E29-F6D1-46AD-62174F1FA586}"/>
              </a:ext>
            </a:extLst>
          </p:cNvPr>
          <p:cNvSpPr>
            <a:spLocks noGrp="1"/>
          </p:cNvSpPr>
          <p:nvPr>
            <p:ph type="sldNum" sz="quarter" idx="5"/>
          </p:nvPr>
        </p:nvSpPr>
        <p:spPr/>
        <p:txBody>
          <a:bodyPr/>
          <a:lstStyle/>
          <a:p>
            <a:fld id="{2183E4F1-DC5C-4C1C-8F64-909B01E5C99C}" type="slidenum">
              <a:rPr lang="en-US" smtClean="0"/>
              <a:pPr/>
              <a:t>65</a:t>
            </a:fld>
            <a:endParaRPr lang="en-US"/>
          </a:p>
        </p:txBody>
      </p:sp>
      <p:sp>
        <p:nvSpPr>
          <p:cNvPr id="7" name="Slide Image Placeholder 6">
            <a:extLst>
              <a:ext uri="{FF2B5EF4-FFF2-40B4-BE49-F238E27FC236}">
                <a16:creationId xmlns:a16="http://schemas.microsoft.com/office/drawing/2014/main" id="{8412019A-B62B-3ACA-4FDE-61A0AC96C6F7}"/>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11107923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66</a:t>
            </a:fld>
            <a:endParaRPr lang="en-US"/>
          </a:p>
        </p:txBody>
      </p:sp>
      <p:sp>
        <p:nvSpPr>
          <p:cNvPr id="7" name="Slide Image Placeholder 6">
            <a:extLst>
              <a:ext uri="{FF2B5EF4-FFF2-40B4-BE49-F238E27FC236}">
                <a16:creationId xmlns:a16="http://schemas.microsoft.com/office/drawing/2014/main" id="{854BA430-89AF-74C2-3DDB-7AC9729AD4E6}"/>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22194918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67</a:t>
            </a:fld>
            <a:endParaRPr lang="en-US"/>
          </a:p>
        </p:txBody>
      </p:sp>
      <p:sp>
        <p:nvSpPr>
          <p:cNvPr id="7" name="Slide Image Placeholder 6">
            <a:extLst>
              <a:ext uri="{FF2B5EF4-FFF2-40B4-BE49-F238E27FC236}">
                <a16:creationId xmlns:a16="http://schemas.microsoft.com/office/drawing/2014/main" id="{0970AD67-26B0-4A3C-0D5A-304AD100920D}"/>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8388149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68</a:t>
            </a:fld>
            <a:endParaRPr lang="en-US"/>
          </a:p>
        </p:txBody>
      </p:sp>
      <p:sp>
        <p:nvSpPr>
          <p:cNvPr id="7" name="Slide Image Placeholder 6">
            <a:extLst>
              <a:ext uri="{FF2B5EF4-FFF2-40B4-BE49-F238E27FC236}">
                <a16:creationId xmlns:a16="http://schemas.microsoft.com/office/drawing/2014/main" id="{FB3C075E-27C2-E24B-36C1-D338E82D743B}"/>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30997042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69</a:t>
            </a:fld>
            <a:endParaRPr lang="en-US"/>
          </a:p>
        </p:txBody>
      </p:sp>
      <p:sp>
        <p:nvSpPr>
          <p:cNvPr id="7" name="Slide Image Placeholder 6">
            <a:extLst>
              <a:ext uri="{FF2B5EF4-FFF2-40B4-BE49-F238E27FC236}">
                <a16:creationId xmlns:a16="http://schemas.microsoft.com/office/drawing/2014/main" id="{D62198F5-DA50-48BA-27FE-20D0053CF9A3}"/>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44321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7</a:t>
            </a:fld>
            <a:endParaRPr lang="en-US"/>
          </a:p>
        </p:txBody>
      </p:sp>
    </p:spTree>
    <p:extLst>
      <p:ext uri="{BB962C8B-B14F-4D97-AF65-F5344CB8AC3E}">
        <p14:creationId xmlns:p14="http://schemas.microsoft.com/office/powerpoint/2010/main" val="296645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70</a:t>
            </a:fld>
            <a:endParaRPr lang="en-US"/>
          </a:p>
        </p:txBody>
      </p:sp>
    </p:spTree>
    <p:extLst>
      <p:ext uri="{BB962C8B-B14F-4D97-AF65-F5344CB8AC3E}">
        <p14:creationId xmlns:p14="http://schemas.microsoft.com/office/powerpoint/2010/main" val="31165538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pPr/>
              <a:t>71</a:t>
            </a:fld>
            <a:endParaRPr lang="en-US"/>
          </a:p>
        </p:txBody>
      </p:sp>
      <p:sp>
        <p:nvSpPr>
          <p:cNvPr id="7" name="Slide Image Placeholder 6">
            <a:extLst>
              <a:ext uri="{FF2B5EF4-FFF2-40B4-BE49-F238E27FC236}">
                <a16:creationId xmlns:a16="http://schemas.microsoft.com/office/drawing/2014/main" id="{0834D5D5-9B15-D217-C1BF-16B1AA65E325}"/>
              </a:ext>
            </a:extLst>
          </p:cNvPr>
          <p:cNvSpPr>
            <a:spLocks noGrp="1" noRot="1" noChangeAspect="1"/>
          </p:cNvSpPr>
          <p:nvPr>
            <p:ph type="sldImg"/>
          </p:nvPr>
        </p:nvSpPr>
        <p:spPr>
          <a:xfrm>
            <a:off x="603250" y="298450"/>
            <a:ext cx="6073775" cy="4554538"/>
          </a:xfrm>
        </p:spPr>
      </p:sp>
    </p:spTree>
    <p:extLst>
      <p:ext uri="{BB962C8B-B14F-4D97-AF65-F5344CB8AC3E}">
        <p14:creationId xmlns:p14="http://schemas.microsoft.com/office/powerpoint/2010/main" val="40424098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298450"/>
            <a:ext cx="6073775" cy="45545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72</a:t>
            </a:fld>
            <a:endParaRPr lang="en-US"/>
          </a:p>
        </p:txBody>
      </p:sp>
    </p:spTree>
    <p:extLst>
      <p:ext uri="{BB962C8B-B14F-4D97-AF65-F5344CB8AC3E}">
        <p14:creationId xmlns:p14="http://schemas.microsoft.com/office/powerpoint/2010/main" val="387273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8</a:t>
            </a:fld>
            <a:endParaRPr lang="en-US"/>
          </a:p>
        </p:txBody>
      </p:sp>
    </p:spTree>
    <p:extLst>
      <p:ext uri="{BB962C8B-B14F-4D97-AF65-F5344CB8AC3E}">
        <p14:creationId xmlns:p14="http://schemas.microsoft.com/office/powerpoint/2010/main" val="27731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514350"/>
            <a:ext cx="5786437" cy="4338638"/>
          </a:xfrm>
        </p:spPr>
      </p:sp>
      <p:sp>
        <p:nvSpPr>
          <p:cNvPr id="3" name="Notes Placeholder 2"/>
          <p:cNvSpPr>
            <a:spLocks noGrp="1"/>
          </p:cNvSpPr>
          <p:nvPr>
            <p:ph type="body" idx="1"/>
          </p:nvPr>
        </p:nvSpPr>
        <p:spPr/>
        <p:txBody>
          <a:bodyPr/>
          <a:lstStyle/>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______________________________________________________________________________________________________________________________________________________________________________________</a:t>
            </a:r>
          </a:p>
          <a:p>
            <a:r>
              <a:rPr lang="en-US" dirty="0"/>
              <a:t>___________________________________________________________________________________________</a:t>
            </a:r>
          </a:p>
          <a:p>
            <a:endParaRPr lang="en-US" dirty="0"/>
          </a:p>
        </p:txBody>
      </p:sp>
      <p:sp>
        <p:nvSpPr>
          <p:cNvPr id="4" name="Slide Number Placeholder 3"/>
          <p:cNvSpPr>
            <a:spLocks noGrp="1"/>
          </p:cNvSpPr>
          <p:nvPr>
            <p:ph type="sldNum" sz="quarter" idx="5"/>
          </p:nvPr>
        </p:nvSpPr>
        <p:spPr/>
        <p:txBody>
          <a:bodyPr/>
          <a:lstStyle/>
          <a:p>
            <a:fld id="{2183E4F1-DC5C-4C1C-8F64-909B01E5C99C}" type="slidenum">
              <a:rPr lang="en-US" smtClean="0"/>
              <a:t>9</a:t>
            </a:fld>
            <a:endParaRPr lang="en-US"/>
          </a:p>
        </p:txBody>
      </p:sp>
    </p:spTree>
    <p:extLst>
      <p:ext uri="{BB962C8B-B14F-4D97-AF65-F5344CB8AC3E}">
        <p14:creationId xmlns:p14="http://schemas.microsoft.com/office/powerpoint/2010/main" val="350622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6BD12E-A280-46AA-A406-E993A19C7910}" type="datetime1">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4253390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152B7D-7701-47D3-95E9-5760DAFE5AE9}" type="datetime1">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413401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B9B2F8-0061-4FCB-AC77-71D5E6C40F71}" type="datetime1">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208410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13798"/>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421026"/>
            <a:ext cx="7886700" cy="4874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C153D-8B8E-4514-A580-BAC69FDF35C1}" type="datetime1">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31718913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D010F6-595E-4645-A72B-FC45E4E64D04}" type="datetime1">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420568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A57DA7-6CC5-44F9-8E2A-F3FB8AD74C87}" type="datetime1">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3337430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BAC972-5EC0-452A-B096-BB678FF4387E}" type="datetime1">
              <a:rPr lang="en-US" smtClean="0"/>
              <a:t>6/17/2026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29093353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803DF5-F50F-449F-93A4-B886E011F01F}" type="datetime1">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404885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D71228-06BA-4D6C-8369-29C98B535A92}" type="datetime1">
              <a:rPr lang="en-US" smtClean="0"/>
              <a:t>6/17/2026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114050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9D14EE-755F-4EE4-900C-360C4FD7693A}" type="datetime1">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367354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2B1FA5-01CF-429B-B184-D855C1BACDB0}" type="datetime1">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146FF-293B-4FA8-BE16-5D670871EC2C}" type="slidenum">
              <a:rPr lang="en-US" smtClean="0"/>
              <a:t>‹#›</a:t>
            </a:fld>
            <a:endParaRPr lang="en-US"/>
          </a:p>
        </p:txBody>
      </p:sp>
    </p:spTree>
    <p:extLst>
      <p:ext uri="{BB962C8B-B14F-4D97-AF65-F5344CB8AC3E}">
        <p14:creationId xmlns:p14="http://schemas.microsoft.com/office/powerpoint/2010/main" val="330323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C52EA-1D8C-4704-8934-99CF2EF642EA}" type="datetime1">
              <a:rPr lang="en-US" smtClean="0"/>
              <a:t>6/17/2026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146FF-293B-4FA8-BE16-5D670871EC2C}" type="slidenum">
              <a:rPr lang="en-US" smtClean="0"/>
              <a:t>‹#›</a:t>
            </a:fld>
            <a:endParaRPr lang="en-US"/>
          </a:p>
        </p:txBody>
      </p:sp>
    </p:spTree>
    <p:extLst>
      <p:ext uri="{BB962C8B-B14F-4D97-AF65-F5344CB8AC3E}">
        <p14:creationId xmlns:p14="http://schemas.microsoft.com/office/powerpoint/2010/main" val="1331623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ygodinmotion.org/about-him-god-jesus/relationship/you-can-hear-gods-voic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cwgministries.org/Four-Keys-to-Hearing-Gods-Voice" TargetMode="External"/><Relationship Id="rId4" Type="http://schemas.openxmlformats.org/officeDocument/2006/relationships/hyperlink" Target="https://mygodinmotion.org/wp-content/uploads/2025/01/Hear-Gods-Voice-On-Demand.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MyGodInMotion" TargetMode="External"/><Relationship Id="rId4" Type="http://schemas.openxmlformats.org/officeDocument/2006/relationships/hyperlink" Target="http://www.mygodinmotion.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CbFKYm25450&amp;list=PLI6PAnzZDZErXGmKbc2nRDLRiQiZ43BxP" TargetMode="External"/><Relationship Id="rId3" Type="http://schemas.openxmlformats.org/officeDocument/2006/relationships/hyperlink" Target="https://mygodinmotion.org/" TargetMode="External"/><Relationship Id="rId7" Type="http://schemas.openxmlformats.org/officeDocument/2006/relationships/hyperlink" Target="https://www.youtube.com/feed/playlists" TargetMode="External"/><Relationship Id="rId12"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youtube.com/@MyGodInMotion" TargetMode="External"/><Relationship Id="rId11" Type="http://schemas.openxmlformats.org/officeDocument/2006/relationships/image" Target="../media/image9.png"/><Relationship Id="rId5" Type="http://schemas.openxmlformats.org/officeDocument/2006/relationships/hyperlink" Target="https://mygodinmotion.org/bible-study/" TargetMode="External"/><Relationship Id="rId10" Type="http://schemas.openxmlformats.org/officeDocument/2006/relationships/image" Target="../media/image8.png"/><Relationship Id="rId4" Type="http://schemas.openxmlformats.org/officeDocument/2006/relationships/hyperlink" Target="https://mygodinmotion.org/blog/" TargetMode="External"/><Relationship Id="rId9" Type="http://schemas.openxmlformats.org/officeDocument/2006/relationships/hyperlink" Target="https://www.youtube.com/watch?v=1uiA9jXKR10&amp;list=PLI6PAnzZDZEr2uqOgCHn69NKhdkcLlgv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mygodinmotion.org/about-him-god-jesus/how-to/be-transformed-by-the-goodness-of-god/" TargetMode="External"/><Relationship Id="rId3" Type="http://schemas.openxmlformats.org/officeDocument/2006/relationships/hyperlink" Target="https://mygodinmotion.org/about-him-god-jesus/relationship/you-can-hear-gods-voice/" TargetMode="External"/><Relationship Id="rId7" Type="http://schemas.openxmlformats.org/officeDocument/2006/relationships/hyperlink" Target="https://mygodinmotion.org/about-him-god-jesus/how-to/be-transformed/" TargetMode="External"/><Relationship Id="rId12" Type="http://schemas.openxmlformats.org/officeDocument/2006/relationships/hyperlink" Target="https://mygodinmotion.org/about-him-god-jesus/principles/you-are-an-ambassador-for-christ/"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mygodinmotion.org/about-him-god-jesus/principles/who-do-you-love-more-god-or-yourself/" TargetMode="External"/><Relationship Id="rId11" Type="http://schemas.openxmlformats.org/officeDocument/2006/relationships/hyperlink" Target="https://mygodinmotion.org/about-him-god-jesus/how-to/serve-gods-children-in-love/" TargetMode="External"/><Relationship Id="rId5" Type="http://schemas.openxmlformats.org/officeDocument/2006/relationships/hyperlink" Target="https://mygodinmotion.org/about-him-god-jesus/how-to/your-new-identity-in-christ/" TargetMode="External"/><Relationship Id="rId10" Type="http://schemas.openxmlformats.org/officeDocument/2006/relationships/hyperlink" Target="https://mygodinmotion.org/about-him-god-jesus/how-to/see-others-as-god-sees-them/" TargetMode="External"/><Relationship Id="rId4" Type="http://schemas.openxmlformats.org/officeDocument/2006/relationships/hyperlink" Target="https://mygodinmotion.org/about-him-god-jesus/how-to/how-do-i-receive-gods-love/" TargetMode="External"/><Relationship Id="rId9" Type="http://schemas.openxmlformats.org/officeDocument/2006/relationships/hyperlink" Target="https://mygodinmotion.org/about-him-god-jesus/how-to/spend-quality-time-with-god/"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94ED-C67F-4FD4-8AAB-BA696B7446EE}"/>
              </a:ext>
            </a:extLst>
          </p:cNvPr>
          <p:cNvSpPr>
            <a:spLocks noGrp="1"/>
          </p:cNvSpPr>
          <p:nvPr>
            <p:ph type="title"/>
          </p:nvPr>
        </p:nvSpPr>
        <p:spPr/>
        <p:txBody>
          <a:bodyPr/>
          <a:lstStyle/>
          <a:p>
            <a:endParaRPr lang="en-US" dirty="0"/>
          </a:p>
        </p:txBody>
      </p:sp>
      <p:pic>
        <p:nvPicPr>
          <p:cNvPr id="9" name="Content Placeholder 8" descr="Clouds in the sky&#10;&#10;Description automatically generated with medium confidence">
            <a:extLst>
              <a:ext uri="{FF2B5EF4-FFF2-40B4-BE49-F238E27FC236}">
                <a16:creationId xmlns:a16="http://schemas.microsoft.com/office/drawing/2014/main" id="{3024BE01-48C9-4045-8099-20BADE00AF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030" t="6421" r="14030" b="3490"/>
          <a:stretch/>
        </p:blipFill>
        <p:spPr>
          <a:xfrm>
            <a:off x="55605" y="60917"/>
            <a:ext cx="9082219" cy="6753834"/>
          </a:xfrm>
          <a:ln w="66675">
            <a:solidFill>
              <a:schemeClr val="accent2"/>
            </a:solidFill>
          </a:ln>
        </p:spPr>
      </p:pic>
      <p:sp>
        <p:nvSpPr>
          <p:cNvPr id="10" name="Slide Number Placeholder 9">
            <a:extLst>
              <a:ext uri="{FF2B5EF4-FFF2-40B4-BE49-F238E27FC236}">
                <a16:creationId xmlns:a16="http://schemas.microsoft.com/office/drawing/2014/main" id="{426C1B77-7331-DCC6-73D6-1F23927274BE}"/>
              </a:ext>
            </a:extLst>
          </p:cNvPr>
          <p:cNvSpPr>
            <a:spLocks noGrp="1"/>
          </p:cNvSpPr>
          <p:nvPr>
            <p:ph type="sldNum" sz="quarter" idx="12"/>
          </p:nvPr>
        </p:nvSpPr>
        <p:spPr/>
        <p:txBody>
          <a:bodyPr/>
          <a:lstStyle/>
          <a:p>
            <a:fld id="{713146FF-293B-4FA8-BE16-5D670871EC2C}" type="slidenum">
              <a:rPr lang="en-US" smtClean="0"/>
              <a:t>1</a:t>
            </a:fld>
            <a:endParaRPr lang="en-US"/>
          </a:p>
        </p:txBody>
      </p:sp>
      <p:sp>
        <p:nvSpPr>
          <p:cNvPr id="7" name="Rectangle 6">
            <a:extLst>
              <a:ext uri="{FF2B5EF4-FFF2-40B4-BE49-F238E27FC236}">
                <a16:creationId xmlns:a16="http://schemas.microsoft.com/office/drawing/2014/main" id="{0A92D571-A733-2B25-7966-FBDC5B5A863C}"/>
              </a:ext>
            </a:extLst>
          </p:cNvPr>
          <p:cNvSpPr/>
          <p:nvPr/>
        </p:nvSpPr>
        <p:spPr>
          <a:xfrm>
            <a:off x="125233" y="4043917"/>
            <a:ext cx="8930614" cy="1602588"/>
          </a:xfrm>
          <a:prstGeom prst="rect">
            <a:avLst/>
          </a:prstGeom>
          <a:solidFill>
            <a:schemeClr val="accent2"/>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t>Hear God’s Voice; Then Tune In</a:t>
            </a:r>
          </a:p>
          <a:p>
            <a:r>
              <a:rPr lang="en-US" sz="4800" dirty="0"/>
              <a:t>To Perfect The Flow Of God’s Love</a:t>
            </a:r>
            <a:endParaRPr lang="en-US" sz="5400" dirty="0"/>
          </a:p>
        </p:txBody>
      </p:sp>
      <p:sp>
        <p:nvSpPr>
          <p:cNvPr id="6" name="Oval 5">
            <a:extLst>
              <a:ext uri="{FF2B5EF4-FFF2-40B4-BE49-F238E27FC236}">
                <a16:creationId xmlns:a16="http://schemas.microsoft.com/office/drawing/2014/main" id="{48B4A890-8798-4BEB-820F-DD55621D90F8}"/>
              </a:ext>
            </a:extLst>
          </p:cNvPr>
          <p:cNvSpPr/>
          <p:nvPr/>
        </p:nvSpPr>
        <p:spPr>
          <a:xfrm>
            <a:off x="8778110" y="6492874"/>
            <a:ext cx="240659" cy="2461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CC328E0-6018-D3AD-31AC-4CB212E63D55}"/>
              </a:ext>
            </a:extLst>
          </p:cNvPr>
          <p:cNvSpPr/>
          <p:nvPr/>
        </p:nvSpPr>
        <p:spPr>
          <a:xfrm>
            <a:off x="125233" y="5795351"/>
            <a:ext cx="8963164" cy="850104"/>
          </a:xfrm>
          <a:prstGeom prst="rect">
            <a:avLst/>
          </a:prstGeom>
          <a:solidFill>
            <a:schemeClr val="accent2"/>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John Kirkgasser</a:t>
            </a:r>
          </a:p>
        </p:txBody>
      </p:sp>
      <p:sp>
        <p:nvSpPr>
          <p:cNvPr id="5" name="TextBox 4">
            <a:extLst>
              <a:ext uri="{FF2B5EF4-FFF2-40B4-BE49-F238E27FC236}">
                <a16:creationId xmlns:a16="http://schemas.microsoft.com/office/drawing/2014/main" id="{F996698B-B6A6-1BFE-BF33-2B8BFD2EADEE}"/>
              </a:ext>
            </a:extLst>
          </p:cNvPr>
          <p:cNvSpPr txBox="1"/>
          <p:nvPr/>
        </p:nvSpPr>
        <p:spPr>
          <a:xfrm>
            <a:off x="5855776" y="5883122"/>
            <a:ext cx="3282046" cy="646331"/>
          </a:xfrm>
          <a:prstGeom prst="rect">
            <a:avLst/>
          </a:prstGeom>
          <a:noFill/>
        </p:spPr>
        <p:txBody>
          <a:bodyPr wrap="square" rtlCol="0">
            <a:spAutoFit/>
          </a:bodyPr>
          <a:lstStyle/>
          <a:p>
            <a:r>
              <a:rPr lang="en-US" sz="3600" dirty="0">
                <a:solidFill>
                  <a:schemeClr val="bg1"/>
                </a:solidFill>
              </a:rPr>
              <a:t>  06-22/23-2025</a:t>
            </a:r>
          </a:p>
        </p:txBody>
      </p:sp>
      <p:pic>
        <p:nvPicPr>
          <p:cNvPr id="12" name="Picture 11" descr="This image depicts a 2019-2026 program guide for GLOBAL OUTREACH AND DELIVERANCE, featuring the biblical verse Psalm 1:3, symbolizing a tree firmly planted by streams, with a connotation of steadfastness and growth.&#10;&#10;AI-generated content may be incorrect.">
            <a:extLst>
              <a:ext uri="{FF2B5EF4-FFF2-40B4-BE49-F238E27FC236}">
                <a16:creationId xmlns:a16="http://schemas.microsoft.com/office/drawing/2014/main" id="{E9D5C7B7-D3A7-2A66-2E84-6B5A69230F21}"/>
              </a:ext>
            </a:extLst>
          </p:cNvPr>
          <p:cNvPicPr>
            <a:picLocks noChangeAspect="1"/>
          </p:cNvPicPr>
          <p:nvPr/>
        </p:nvPicPr>
        <p:blipFill>
          <a:blip r:embed="rId4"/>
          <a:srcRect t="27866" b="3100"/>
          <a:stretch>
            <a:fillRect/>
          </a:stretch>
        </p:blipFill>
        <p:spPr>
          <a:xfrm>
            <a:off x="4527704" y="145099"/>
            <a:ext cx="4268649" cy="3814641"/>
          </a:xfrm>
          <a:prstGeom prst="rect">
            <a:avLst/>
          </a:prstGeom>
        </p:spPr>
      </p:pic>
      <p:pic>
        <p:nvPicPr>
          <p:cNvPr id="14" name="Picture 13" descr="This image depicts a 2019-2026 program guide for GLOBAL OUTREACH AND DELIVERANCE, featuring the biblical verse Psalm 1:3, symbolizing a tree firmly planted by streams, with a connotation of steadfastness and growth.&#10;&#10;AI-generated content may be incorrect.">
            <a:extLst>
              <a:ext uri="{FF2B5EF4-FFF2-40B4-BE49-F238E27FC236}">
                <a16:creationId xmlns:a16="http://schemas.microsoft.com/office/drawing/2014/main" id="{0D9B5F7A-44E8-67CB-6E50-6F95308CBFD2}"/>
              </a:ext>
            </a:extLst>
          </p:cNvPr>
          <p:cNvPicPr>
            <a:picLocks noChangeAspect="1"/>
          </p:cNvPicPr>
          <p:nvPr/>
        </p:nvPicPr>
        <p:blipFill>
          <a:blip r:embed="rId4"/>
          <a:srcRect l="38572" t="1351" r="37522" b="82523"/>
          <a:stretch>
            <a:fillRect/>
          </a:stretch>
        </p:blipFill>
        <p:spPr>
          <a:xfrm>
            <a:off x="507499" y="163178"/>
            <a:ext cx="3662909" cy="3198607"/>
          </a:xfrm>
          <a:prstGeom prst="rect">
            <a:avLst/>
          </a:prstGeom>
        </p:spPr>
      </p:pic>
      <p:pic>
        <p:nvPicPr>
          <p:cNvPr id="4" name="Picture 3">
            <a:extLst>
              <a:ext uri="{FF2B5EF4-FFF2-40B4-BE49-F238E27FC236}">
                <a16:creationId xmlns:a16="http://schemas.microsoft.com/office/drawing/2014/main" id="{060C43DD-055F-1197-6433-F8A919A31880}"/>
              </a:ext>
            </a:extLst>
          </p:cNvPr>
          <p:cNvPicPr>
            <a:picLocks noChangeAspect="1"/>
          </p:cNvPicPr>
          <p:nvPr/>
        </p:nvPicPr>
        <p:blipFill rotWithShape="1">
          <a:blip r:embed="rId5"/>
          <a:srcRect l="11238" t="16204" r="58190" b="75862"/>
          <a:stretch/>
        </p:blipFill>
        <p:spPr>
          <a:xfrm>
            <a:off x="507499" y="3449756"/>
            <a:ext cx="3662909" cy="534707"/>
          </a:xfrm>
          <a:prstGeom prst="rect">
            <a:avLst/>
          </a:prstGeom>
        </p:spPr>
      </p:pic>
    </p:spTree>
    <p:extLst>
      <p:ext uri="{BB962C8B-B14F-4D97-AF65-F5344CB8AC3E}">
        <p14:creationId xmlns:p14="http://schemas.microsoft.com/office/powerpoint/2010/main" val="1539768812"/>
      </p:ext>
    </p:ext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F034-40AE-B5E6-B0C7-FCC43DE2D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0C40F-C5E9-D7DC-00AE-C252ABE138F0}"/>
              </a:ext>
            </a:extLst>
          </p:cNvPr>
          <p:cNvSpPr>
            <a:spLocks noGrp="1"/>
          </p:cNvSpPr>
          <p:nvPr>
            <p:ph type="title"/>
          </p:nvPr>
        </p:nvSpPr>
        <p:spPr>
          <a:xfrm>
            <a:off x="628650" y="365127"/>
            <a:ext cx="7886700" cy="739774"/>
          </a:xfrm>
        </p:spPr>
        <p:txBody>
          <a:bodyPr>
            <a:normAutofit fontScale="90000"/>
          </a:bodyPr>
          <a:lstStyle/>
          <a:p>
            <a:r>
              <a:rPr lang="en-US" dirty="0"/>
              <a:t>How: Quiet, Focus, Ask, Listen, Write</a:t>
            </a:r>
          </a:p>
        </p:txBody>
      </p:sp>
      <p:sp>
        <p:nvSpPr>
          <p:cNvPr id="3" name="Content Placeholder 2">
            <a:extLst>
              <a:ext uri="{FF2B5EF4-FFF2-40B4-BE49-F238E27FC236}">
                <a16:creationId xmlns:a16="http://schemas.microsoft.com/office/drawing/2014/main" id="{AF13D175-A72F-58A3-F856-A251DB1B426D}"/>
              </a:ext>
            </a:extLst>
          </p:cNvPr>
          <p:cNvSpPr>
            <a:spLocks noGrp="1"/>
          </p:cNvSpPr>
          <p:nvPr>
            <p:ph idx="1"/>
          </p:nvPr>
        </p:nvSpPr>
        <p:spPr>
          <a:xfrm>
            <a:off x="628650" y="1231900"/>
            <a:ext cx="7886700" cy="4945064"/>
          </a:xfrm>
        </p:spPr>
        <p:txBody>
          <a:bodyPr>
            <a:normAutofit fontScale="92500" lnSpcReduction="20000"/>
          </a:bodyPr>
          <a:lstStyle/>
          <a:p>
            <a:pPr marL="0" indent="0">
              <a:buNone/>
            </a:pPr>
            <a:r>
              <a:rPr lang="en-US" dirty="0"/>
              <a:t>Psalm 46:10</a:t>
            </a:r>
          </a:p>
          <a:p>
            <a:pPr marL="457200" lvl="1" indent="0">
              <a:buNone/>
            </a:pPr>
            <a:r>
              <a:rPr lang="en-US" dirty="0"/>
              <a:t>“</a:t>
            </a:r>
            <a:r>
              <a:rPr lang="en-US" b="1" dirty="0"/>
              <a:t>Be still</a:t>
            </a:r>
            <a:r>
              <a:rPr lang="en-US" dirty="0"/>
              <a:t>, and know that I am God…”</a:t>
            </a:r>
          </a:p>
          <a:p>
            <a:pPr marL="0" indent="0">
              <a:buNone/>
            </a:pPr>
            <a:r>
              <a:rPr lang="en-US" dirty="0"/>
              <a:t>1 Kings 19:11-12</a:t>
            </a:r>
          </a:p>
          <a:p>
            <a:pPr marL="457200" lvl="1" indent="0">
              <a:buNone/>
            </a:pPr>
            <a:r>
              <a:rPr lang="en-US" dirty="0"/>
              <a:t>“Then He said, ‘Go out, and stand on the mountain before the Lord.’ And behold, the Lord passed by, and a great and strong wind tore into the mountains…and after the wind an earthquake… and after the earthquake a fire, but the Lord was not in the fire; and after the fire a </a:t>
            </a:r>
            <a:r>
              <a:rPr lang="en-US" b="1" dirty="0"/>
              <a:t>still small voice.”</a:t>
            </a:r>
          </a:p>
          <a:p>
            <a:pPr marL="0" indent="0">
              <a:buNone/>
            </a:pPr>
            <a:r>
              <a:rPr lang="en-US" dirty="0"/>
              <a:t>Psalm 16:8 / Acts 2:25</a:t>
            </a:r>
          </a:p>
          <a:p>
            <a:pPr marL="457200" lvl="1" indent="0">
              <a:buNone/>
            </a:pPr>
            <a:r>
              <a:rPr lang="en-US" dirty="0"/>
              <a:t>“I have </a:t>
            </a:r>
            <a:r>
              <a:rPr lang="en-US" b="1" dirty="0"/>
              <a:t>set the Lord always before me</a:t>
            </a:r>
            <a:r>
              <a:rPr lang="en-US" dirty="0"/>
              <a:t>; because he is at my right hand, I shall not be shaken.”</a:t>
            </a:r>
          </a:p>
          <a:p>
            <a:pPr marL="0" indent="0">
              <a:buNone/>
            </a:pPr>
            <a:r>
              <a:rPr lang="en-US" dirty="0"/>
              <a:t>Habakkuk 2:1-2</a:t>
            </a:r>
          </a:p>
          <a:p>
            <a:pPr marL="457200" lvl="1" indent="0">
              <a:buNone/>
            </a:pPr>
            <a:r>
              <a:rPr lang="en-US" dirty="0"/>
              <a:t>“I will stand my watch and </a:t>
            </a:r>
            <a:r>
              <a:rPr lang="en-US" b="1" dirty="0"/>
              <a:t>set myself on the rampart</a:t>
            </a:r>
            <a:r>
              <a:rPr lang="en-US" dirty="0"/>
              <a:t>, And </a:t>
            </a:r>
            <a:r>
              <a:rPr lang="en-US" b="1" dirty="0"/>
              <a:t>watch to see what He will say to me</a:t>
            </a:r>
            <a:r>
              <a:rPr lang="en-US" dirty="0"/>
              <a:t>,…”</a:t>
            </a:r>
          </a:p>
          <a:p>
            <a:pPr marL="457200" lvl="1" indent="0">
              <a:buNone/>
            </a:pPr>
            <a:r>
              <a:rPr lang="en-US" dirty="0"/>
              <a:t>“Then the Lord answered me and said: ‘</a:t>
            </a:r>
            <a:r>
              <a:rPr lang="en-US" b="1" dirty="0"/>
              <a:t>Write the vision</a:t>
            </a:r>
            <a:r>
              <a:rPr lang="en-US" dirty="0"/>
              <a:t> and make it plain on tablets, That he may run who reads it….’”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C0D0B771-7B16-1E18-C1E5-FFE1EF8D9862}"/>
              </a:ext>
            </a:extLst>
          </p:cNvPr>
          <p:cNvSpPr>
            <a:spLocks noGrp="1"/>
          </p:cNvSpPr>
          <p:nvPr>
            <p:ph type="sldNum" sz="quarter" idx="12"/>
          </p:nvPr>
        </p:nvSpPr>
        <p:spPr/>
        <p:txBody>
          <a:bodyPr/>
          <a:lstStyle/>
          <a:p>
            <a:fld id="{713146FF-293B-4FA8-BE16-5D670871EC2C}" type="slidenum">
              <a:rPr lang="en-US" smtClean="0"/>
              <a:pPr/>
              <a:t>10</a:t>
            </a:fld>
            <a:endParaRPr lang="en-US"/>
          </a:p>
        </p:txBody>
      </p:sp>
    </p:spTree>
    <p:extLst>
      <p:ext uri="{BB962C8B-B14F-4D97-AF65-F5344CB8AC3E}">
        <p14:creationId xmlns:p14="http://schemas.microsoft.com/office/powerpoint/2010/main" val="135883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8176-7677-8A36-E3D8-AF6211C2FBAD}"/>
              </a:ext>
            </a:extLst>
          </p:cNvPr>
          <p:cNvSpPr>
            <a:spLocks noGrp="1"/>
          </p:cNvSpPr>
          <p:nvPr>
            <p:ph type="title"/>
          </p:nvPr>
        </p:nvSpPr>
        <p:spPr/>
        <p:txBody>
          <a:bodyPr/>
          <a:lstStyle/>
          <a:p>
            <a:r>
              <a:rPr lang="en-US" dirty="0"/>
              <a:t>How – 4 Steps</a:t>
            </a:r>
          </a:p>
        </p:txBody>
      </p:sp>
      <p:sp>
        <p:nvSpPr>
          <p:cNvPr id="3" name="Content Placeholder 2">
            <a:extLst>
              <a:ext uri="{FF2B5EF4-FFF2-40B4-BE49-F238E27FC236}">
                <a16:creationId xmlns:a16="http://schemas.microsoft.com/office/drawing/2014/main" id="{D9EDED1C-F8C7-020A-53C5-26F43D6D022F}"/>
              </a:ext>
            </a:extLst>
          </p:cNvPr>
          <p:cNvSpPr>
            <a:spLocks noGrp="1"/>
          </p:cNvSpPr>
          <p:nvPr>
            <p:ph idx="1"/>
          </p:nvPr>
        </p:nvSpPr>
        <p:spPr/>
        <p:txBody>
          <a:bodyPr/>
          <a:lstStyle/>
          <a:p>
            <a:pPr marL="514350" indent="-514350">
              <a:buFont typeface="+mj-lt"/>
              <a:buAutoNum type="arabicPeriod"/>
            </a:pPr>
            <a:r>
              <a:rPr lang="en-US" dirty="0"/>
              <a:t>Quiet Your Mind</a:t>
            </a:r>
          </a:p>
          <a:p>
            <a:pPr marL="514350" indent="-514350">
              <a:buFont typeface="+mj-lt"/>
              <a:buAutoNum type="arabicPeriod"/>
            </a:pPr>
            <a:r>
              <a:rPr lang="en-US" dirty="0"/>
              <a:t>Fix Your Eyes On Jesus</a:t>
            </a:r>
          </a:p>
          <a:p>
            <a:pPr marL="514350" indent="-514350">
              <a:buFont typeface="+mj-lt"/>
              <a:buAutoNum type="arabicPeriod"/>
            </a:pPr>
            <a:r>
              <a:rPr lang="en-US" dirty="0"/>
              <a:t>Ask and Listen – Tune To Flow</a:t>
            </a:r>
          </a:p>
          <a:p>
            <a:pPr marL="514350" indent="-514350">
              <a:buFont typeface="+mj-lt"/>
              <a:buAutoNum type="arabicPeriod"/>
            </a:pPr>
            <a:r>
              <a:rPr lang="en-US" dirty="0"/>
              <a:t>Write</a:t>
            </a:r>
          </a:p>
          <a:p>
            <a:endParaRPr lang="en-US" dirty="0"/>
          </a:p>
          <a:p>
            <a:pPr marL="0" indent="0">
              <a:buNone/>
            </a:pPr>
            <a:r>
              <a:rPr lang="en-US" dirty="0"/>
              <a:t>Helpful Hints</a:t>
            </a:r>
          </a:p>
          <a:p>
            <a:pPr lvl="1"/>
            <a:r>
              <a:rPr lang="en-US" dirty="0"/>
              <a:t>Do Not React Or Evaluate Yet, Just Focus And Record It</a:t>
            </a:r>
          </a:p>
          <a:p>
            <a:pPr lvl="1"/>
            <a:r>
              <a:rPr lang="en-US" dirty="0"/>
              <a:t>If Flow Stops, Refocus on Jesus, Ask If There Is More</a:t>
            </a:r>
          </a:p>
          <a:p>
            <a:pPr lvl="1"/>
            <a:r>
              <a:rPr lang="en-US" dirty="0"/>
              <a:t>You Will Know When You Have The Whole Message</a:t>
            </a:r>
          </a:p>
        </p:txBody>
      </p:sp>
      <p:sp>
        <p:nvSpPr>
          <p:cNvPr id="4" name="Slide Number Placeholder 3">
            <a:extLst>
              <a:ext uri="{FF2B5EF4-FFF2-40B4-BE49-F238E27FC236}">
                <a16:creationId xmlns:a16="http://schemas.microsoft.com/office/drawing/2014/main" id="{CE550227-AC9B-D302-7F92-12458E51D35B}"/>
              </a:ext>
            </a:extLst>
          </p:cNvPr>
          <p:cNvSpPr>
            <a:spLocks noGrp="1"/>
          </p:cNvSpPr>
          <p:nvPr>
            <p:ph type="sldNum" sz="quarter" idx="12"/>
          </p:nvPr>
        </p:nvSpPr>
        <p:spPr/>
        <p:txBody>
          <a:bodyPr/>
          <a:lstStyle/>
          <a:p>
            <a:fld id="{713146FF-293B-4FA8-BE16-5D670871EC2C}" type="slidenum">
              <a:rPr lang="en-US" smtClean="0"/>
              <a:t>11</a:t>
            </a:fld>
            <a:endParaRPr lang="en-US"/>
          </a:p>
        </p:txBody>
      </p:sp>
    </p:spTree>
    <p:extLst>
      <p:ext uri="{BB962C8B-B14F-4D97-AF65-F5344CB8AC3E}">
        <p14:creationId xmlns:p14="http://schemas.microsoft.com/office/powerpoint/2010/main" val="27879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25036-7C7F-E946-C4D7-4A39AC0C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13A8D-D514-D5AF-74A2-857275249BD1}"/>
              </a:ext>
            </a:extLst>
          </p:cNvPr>
          <p:cNvSpPr>
            <a:spLocks noGrp="1"/>
          </p:cNvSpPr>
          <p:nvPr>
            <p:ph type="title"/>
          </p:nvPr>
        </p:nvSpPr>
        <p:spPr>
          <a:xfrm>
            <a:off x="628650" y="365127"/>
            <a:ext cx="7886700" cy="739774"/>
          </a:xfrm>
        </p:spPr>
        <p:txBody>
          <a:bodyPr/>
          <a:lstStyle/>
          <a:p>
            <a:r>
              <a:rPr lang="en-US" dirty="0"/>
              <a:t>Apply:  Two Way Love Letter</a:t>
            </a:r>
          </a:p>
        </p:txBody>
      </p:sp>
      <p:sp>
        <p:nvSpPr>
          <p:cNvPr id="3" name="Content Placeholder 2">
            <a:extLst>
              <a:ext uri="{FF2B5EF4-FFF2-40B4-BE49-F238E27FC236}">
                <a16:creationId xmlns:a16="http://schemas.microsoft.com/office/drawing/2014/main" id="{799CB36F-7972-07FA-6C03-93396CEA31D1}"/>
              </a:ext>
            </a:extLst>
          </p:cNvPr>
          <p:cNvSpPr>
            <a:spLocks noGrp="1"/>
          </p:cNvSpPr>
          <p:nvPr>
            <p:ph idx="1"/>
          </p:nvPr>
        </p:nvSpPr>
        <p:spPr>
          <a:xfrm>
            <a:off x="628650" y="1231900"/>
            <a:ext cx="7886700" cy="4945064"/>
          </a:xfrm>
        </p:spPr>
        <p:txBody>
          <a:bodyPr>
            <a:noAutofit/>
          </a:bodyPr>
          <a:lstStyle/>
          <a:p>
            <a:pPr marL="0" indent="0">
              <a:buNone/>
            </a:pPr>
            <a:r>
              <a:rPr lang="en-US" dirty="0"/>
              <a:t>Part 1: Jesus, I love you because…  </a:t>
            </a:r>
            <a:r>
              <a:rPr lang="en-US" sz="2000" dirty="0"/>
              <a:t>&lt; ~2 Min &gt; </a:t>
            </a:r>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a:p>
            <a:endParaRPr lang="en-US" dirty="0"/>
          </a:p>
        </p:txBody>
      </p:sp>
      <p:sp>
        <p:nvSpPr>
          <p:cNvPr id="4" name="Slide Number Placeholder 3">
            <a:extLst>
              <a:ext uri="{FF2B5EF4-FFF2-40B4-BE49-F238E27FC236}">
                <a16:creationId xmlns:a16="http://schemas.microsoft.com/office/drawing/2014/main" id="{82351560-087F-7719-88C0-F334C761047B}"/>
              </a:ext>
            </a:extLst>
          </p:cNvPr>
          <p:cNvSpPr>
            <a:spLocks noGrp="1"/>
          </p:cNvSpPr>
          <p:nvPr>
            <p:ph type="sldNum" sz="quarter" idx="12"/>
          </p:nvPr>
        </p:nvSpPr>
        <p:spPr/>
        <p:txBody>
          <a:bodyPr/>
          <a:lstStyle/>
          <a:p>
            <a:fld id="{713146FF-293B-4FA8-BE16-5D670871EC2C}" type="slidenum">
              <a:rPr lang="en-US" smtClean="0"/>
              <a:pPr/>
              <a:t>12</a:t>
            </a:fld>
            <a:endParaRPr lang="en-US"/>
          </a:p>
        </p:txBody>
      </p:sp>
    </p:spTree>
    <p:extLst>
      <p:ext uri="{BB962C8B-B14F-4D97-AF65-F5344CB8AC3E}">
        <p14:creationId xmlns:p14="http://schemas.microsoft.com/office/powerpoint/2010/main" val="356206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3611-C770-9E0E-2F18-77FF951DC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3105E-4B73-FF73-4EC8-8E5D64F84096}"/>
              </a:ext>
            </a:extLst>
          </p:cNvPr>
          <p:cNvSpPr>
            <a:spLocks noGrp="1"/>
          </p:cNvSpPr>
          <p:nvPr>
            <p:ph type="title"/>
          </p:nvPr>
        </p:nvSpPr>
        <p:spPr>
          <a:xfrm>
            <a:off x="628650" y="365127"/>
            <a:ext cx="7886700" cy="739774"/>
          </a:xfrm>
        </p:spPr>
        <p:txBody>
          <a:bodyPr/>
          <a:lstStyle/>
          <a:p>
            <a:r>
              <a:rPr lang="en-US" dirty="0"/>
              <a:t>Apply:  Two Way Love Letter</a:t>
            </a:r>
          </a:p>
        </p:txBody>
      </p:sp>
      <p:sp>
        <p:nvSpPr>
          <p:cNvPr id="3" name="Content Placeholder 2">
            <a:extLst>
              <a:ext uri="{FF2B5EF4-FFF2-40B4-BE49-F238E27FC236}">
                <a16:creationId xmlns:a16="http://schemas.microsoft.com/office/drawing/2014/main" id="{F321C422-81FB-6703-213C-76047A27F503}"/>
              </a:ext>
            </a:extLst>
          </p:cNvPr>
          <p:cNvSpPr>
            <a:spLocks noGrp="1"/>
          </p:cNvSpPr>
          <p:nvPr>
            <p:ph idx="1"/>
          </p:nvPr>
        </p:nvSpPr>
        <p:spPr>
          <a:xfrm>
            <a:off x="628650" y="1231900"/>
            <a:ext cx="7886700" cy="4945064"/>
          </a:xfrm>
        </p:spPr>
        <p:txBody>
          <a:bodyPr>
            <a:normAutofit/>
          </a:bodyPr>
          <a:lstStyle/>
          <a:p>
            <a:pPr marL="0" indent="0">
              <a:buNone/>
            </a:pPr>
            <a:r>
              <a:rPr lang="en-US" dirty="0"/>
              <a:t>Part 2: Lord, Do You Love Me?  </a:t>
            </a:r>
            <a:r>
              <a:rPr lang="en-US" sz="2000" dirty="0"/>
              <a:t>&lt; ~5 Min &gt; </a:t>
            </a:r>
            <a:endParaRPr lang="en-US" dirty="0"/>
          </a:p>
          <a:p>
            <a:pPr marL="0" indent="0">
              <a:buNone/>
            </a:pPr>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6" name="Slide Number Placeholder 15">
            <a:extLst>
              <a:ext uri="{FF2B5EF4-FFF2-40B4-BE49-F238E27FC236}">
                <a16:creationId xmlns:a16="http://schemas.microsoft.com/office/drawing/2014/main" id="{F5EFEAEA-DF95-8ADD-D2BC-67009B33A72C}"/>
              </a:ext>
            </a:extLst>
          </p:cNvPr>
          <p:cNvSpPr>
            <a:spLocks noGrp="1"/>
          </p:cNvSpPr>
          <p:nvPr>
            <p:ph type="sldNum" sz="quarter" idx="12"/>
          </p:nvPr>
        </p:nvSpPr>
        <p:spPr/>
        <p:txBody>
          <a:bodyPr/>
          <a:lstStyle/>
          <a:p>
            <a:fld id="{713146FF-293B-4FA8-BE16-5D670871EC2C}" type="slidenum">
              <a:rPr lang="en-US" smtClean="0"/>
              <a:pPr/>
              <a:t>13</a:t>
            </a:fld>
            <a:endParaRPr lang="en-US"/>
          </a:p>
        </p:txBody>
      </p:sp>
    </p:spTree>
    <p:extLst>
      <p:ext uri="{BB962C8B-B14F-4D97-AF65-F5344CB8AC3E}">
        <p14:creationId xmlns:p14="http://schemas.microsoft.com/office/powerpoint/2010/main" val="279692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072E-5F76-2442-383A-ADF04764C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42AF4-FC1F-70F9-2975-E1171AF0CF58}"/>
              </a:ext>
            </a:extLst>
          </p:cNvPr>
          <p:cNvSpPr>
            <a:spLocks noGrp="1"/>
          </p:cNvSpPr>
          <p:nvPr>
            <p:ph type="title"/>
          </p:nvPr>
        </p:nvSpPr>
        <p:spPr/>
        <p:txBody>
          <a:bodyPr/>
          <a:lstStyle/>
          <a:p>
            <a:r>
              <a:rPr lang="en-US" dirty="0"/>
              <a:t>Reminder: How – 4 Steps</a:t>
            </a:r>
          </a:p>
        </p:txBody>
      </p:sp>
      <p:sp>
        <p:nvSpPr>
          <p:cNvPr id="3" name="Content Placeholder 2">
            <a:extLst>
              <a:ext uri="{FF2B5EF4-FFF2-40B4-BE49-F238E27FC236}">
                <a16:creationId xmlns:a16="http://schemas.microsoft.com/office/drawing/2014/main" id="{94C803FA-E19E-F7C0-C5BA-F08725CC9BF5}"/>
              </a:ext>
            </a:extLst>
          </p:cNvPr>
          <p:cNvSpPr>
            <a:spLocks noGrp="1"/>
          </p:cNvSpPr>
          <p:nvPr>
            <p:ph idx="1"/>
          </p:nvPr>
        </p:nvSpPr>
        <p:spPr/>
        <p:txBody>
          <a:bodyPr/>
          <a:lstStyle/>
          <a:p>
            <a:pPr marL="514350" indent="-514350">
              <a:buFont typeface="+mj-lt"/>
              <a:buAutoNum type="arabicPeriod"/>
            </a:pPr>
            <a:r>
              <a:rPr lang="en-US" dirty="0"/>
              <a:t>Quiet Your Mind</a:t>
            </a:r>
          </a:p>
          <a:p>
            <a:pPr marL="514350" indent="-514350">
              <a:buFont typeface="+mj-lt"/>
              <a:buAutoNum type="arabicPeriod"/>
            </a:pPr>
            <a:r>
              <a:rPr lang="en-US" dirty="0"/>
              <a:t>Fix Your Eyes On Jesus</a:t>
            </a:r>
          </a:p>
          <a:p>
            <a:pPr marL="514350" indent="-514350">
              <a:buFont typeface="+mj-lt"/>
              <a:buAutoNum type="arabicPeriod"/>
            </a:pPr>
            <a:r>
              <a:rPr lang="en-US" dirty="0"/>
              <a:t>Ask and Listen – Tune To Flow</a:t>
            </a:r>
          </a:p>
          <a:p>
            <a:pPr marL="514350" indent="-514350">
              <a:buFont typeface="+mj-lt"/>
              <a:buAutoNum type="arabicPeriod"/>
            </a:pPr>
            <a:r>
              <a:rPr lang="en-US" dirty="0"/>
              <a:t>Write</a:t>
            </a:r>
          </a:p>
          <a:p>
            <a:endParaRPr lang="en-US" dirty="0"/>
          </a:p>
          <a:p>
            <a:pPr marL="0" indent="0">
              <a:buNone/>
            </a:pPr>
            <a:r>
              <a:rPr lang="en-US" dirty="0"/>
              <a:t>Helpful Hints</a:t>
            </a:r>
          </a:p>
          <a:p>
            <a:pPr lvl="1"/>
            <a:r>
              <a:rPr lang="en-US" dirty="0"/>
              <a:t>Do Not React Or Evaluate Yet, Just Focus And Record It</a:t>
            </a:r>
          </a:p>
          <a:p>
            <a:pPr lvl="1"/>
            <a:r>
              <a:rPr lang="en-US" dirty="0"/>
              <a:t>If Flow Stops, Refocus on Jesus, Ask If There Is More</a:t>
            </a:r>
          </a:p>
          <a:p>
            <a:pPr lvl="1"/>
            <a:r>
              <a:rPr lang="en-US" dirty="0"/>
              <a:t>You Will Know When You Have The Whole Message</a:t>
            </a:r>
          </a:p>
        </p:txBody>
      </p:sp>
      <p:sp>
        <p:nvSpPr>
          <p:cNvPr id="4" name="Slide Number Placeholder 3">
            <a:extLst>
              <a:ext uri="{FF2B5EF4-FFF2-40B4-BE49-F238E27FC236}">
                <a16:creationId xmlns:a16="http://schemas.microsoft.com/office/drawing/2014/main" id="{75F8208C-ECDA-FE5F-DEF5-DE3A7C50C005}"/>
              </a:ext>
            </a:extLst>
          </p:cNvPr>
          <p:cNvSpPr>
            <a:spLocks noGrp="1"/>
          </p:cNvSpPr>
          <p:nvPr>
            <p:ph type="sldNum" sz="quarter" idx="12"/>
          </p:nvPr>
        </p:nvSpPr>
        <p:spPr/>
        <p:txBody>
          <a:bodyPr/>
          <a:lstStyle/>
          <a:p>
            <a:fld id="{713146FF-293B-4FA8-BE16-5D670871EC2C}" type="slidenum">
              <a:rPr lang="en-US" smtClean="0"/>
              <a:t>14</a:t>
            </a:fld>
            <a:endParaRPr lang="en-US"/>
          </a:p>
        </p:txBody>
      </p:sp>
    </p:spTree>
    <p:extLst>
      <p:ext uri="{BB962C8B-B14F-4D97-AF65-F5344CB8AC3E}">
        <p14:creationId xmlns:p14="http://schemas.microsoft.com/office/powerpoint/2010/main" val="427378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5565-2651-7A3E-CA78-8590B4622A74}"/>
              </a:ext>
            </a:extLst>
          </p:cNvPr>
          <p:cNvSpPr>
            <a:spLocks noGrp="1"/>
          </p:cNvSpPr>
          <p:nvPr>
            <p:ph type="title"/>
          </p:nvPr>
        </p:nvSpPr>
        <p:spPr/>
        <p:txBody>
          <a:bodyPr>
            <a:normAutofit fontScale="90000"/>
          </a:bodyPr>
          <a:lstStyle/>
          <a:p>
            <a:r>
              <a:rPr lang="en-US" dirty="0"/>
              <a:t>Test Input To Know It Is God’s Voice</a:t>
            </a:r>
          </a:p>
        </p:txBody>
      </p:sp>
      <p:sp>
        <p:nvSpPr>
          <p:cNvPr id="3" name="Content Placeholder 2">
            <a:extLst>
              <a:ext uri="{FF2B5EF4-FFF2-40B4-BE49-F238E27FC236}">
                <a16:creationId xmlns:a16="http://schemas.microsoft.com/office/drawing/2014/main" id="{A4FD4277-95AD-EA00-2711-6715528146E9}"/>
              </a:ext>
            </a:extLst>
          </p:cNvPr>
          <p:cNvSpPr>
            <a:spLocks noGrp="1"/>
          </p:cNvSpPr>
          <p:nvPr>
            <p:ph idx="1"/>
          </p:nvPr>
        </p:nvSpPr>
        <p:spPr/>
        <p:txBody>
          <a:bodyPr>
            <a:normAutofit fontScale="92500" lnSpcReduction="10000"/>
          </a:bodyPr>
          <a:lstStyle/>
          <a:p>
            <a:r>
              <a:rPr lang="en-US" dirty="0"/>
              <a:t>Fatherly – Positive, Supportive, Encouraging</a:t>
            </a:r>
          </a:p>
          <a:p>
            <a:r>
              <a:rPr lang="en-US" dirty="0"/>
              <a:t>Higher Perspective </a:t>
            </a:r>
          </a:p>
          <a:p>
            <a:r>
              <a:rPr lang="en-US" dirty="0"/>
              <a:t>Aligned With Scripture</a:t>
            </a:r>
          </a:p>
          <a:p>
            <a:r>
              <a:rPr lang="en-US" dirty="0"/>
              <a:t>Resonates As Truth in Your Spirit</a:t>
            </a:r>
          </a:p>
          <a:p>
            <a:pPr marL="0" indent="0">
              <a:buNone/>
            </a:pPr>
            <a:r>
              <a:rPr lang="en-US" dirty="0"/>
              <a:t>&gt; Bears Fruit When You Act On It</a:t>
            </a:r>
          </a:p>
          <a:p>
            <a:endParaRPr lang="en-US" dirty="0"/>
          </a:p>
          <a:p>
            <a:endParaRPr lang="en-US" dirty="0"/>
          </a:p>
          <a:p>
            <a:r>
              <a:rPr lang="en-US" dirty="0"/>
              <a:t>Recommend Sharing With 2 or more Spiritual Advisors </a:t>
            </a:r>
          </a:p>
          <a:p>
            <a:pPr lvl="1"/>
            <a:r>
              <a:rPr lang="en-US" dirty="0"/>
              <a:t>Review All In The Beginning</a:t>
            </a:r>
          </a:p>
          <a:p>
            <a:pPr lvl="1"/>
            <a:r>
              <a:rPr lang="en-US" dirty="0"/>
              <a:t>Important Messages / Decisions</a:t>
            </a:r>
          </a:p>
          <a:p>
            <a:pPr marL="457200" lvl="1" indent="0">
              <a:buNone/>
            </a:pPr>
            <a:r>
              <a:rPr lang="en-US" dirty="0"/>
              <a:t>“By the mouth of two or three witnesses every word shall be established”  - 2 Corinthians 13:1 </a:t>
            </a:r>
          </a:p>
        </p:txBody>
      </p:sp>
      <p:sp>
        <p:nvSpPr>
          <p:cNvPr id="4" name="Slide Number Placeholder 3">
            <a:extLst>
              <a:ext uri="{FF2B5EF4-FFF2-40B4-BE49-F238E27FC236}">
                <a16:creationId xmlns:a16="http://schemas.microsoft.com/office/drawing/2014/main" id="{884227B5-7B30-3A00-CAF6-01B4C15298FD}"/>
              </a:ext>
            </a:extLst>
          </p:cNvPr>
          <p:cNvSpPr>
            <a:spLocks noGrp="1"/>
          </p:cNvSpPr>
          <p:nvPr>
            <p:ph type="sldNum" sz="quarter" idx="12"/>
          </p:nvPr>
        </p:nvSpPr>
        <p:spPr/>
        <p:txBody>
          <a:bodyPr/>
          <a:lstStyle/>
          <a:p>
            <a:fld id="{713146FF-293B-4FA8-BE16-5D670871EC2C}" type="slidenum">
              <a:rPr lang="en-US" smtClean="0"/>
              <a:t>15</a:t>
            </a:fld>
            <a:endParaRPr lang="en-US"/>
          </a:p>
        </p:txBody>
      </p:sp>
    </p:spTree>
    <p:extLst>
      <p:ext uri="{BB962C8B-B14F-4D97-AF65-F5344CB8AC3E}">
        <p14:creationId xmlns:p14="http://schemas.microsoft.com/office/powerpoint/2010/main" val="299275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7C80-2F59-CF05-C209-1DD3E8167B38}"/>
              </a:ext>
            </a:extLst>
          </p:cNvPr>
          <p:cNvSpPr>
            <a:spLocks noGrp="1"/>
          </p:cNvSpPr>
          <p:nvPr>
            <p:ph type="title"/>
          </p:nvPr>
        </p:nvSpPr>
        <p:spPr/>
        <p:txBody>
          <a:bodyPr/>
          <a:lstStyle/>
          <a:p>
            <a:r>
              <a:rPr lang="en-US" dirty="0"/>
              <a:t>Helpful Hints In Practice </a:t>
            </a:r>
          </a:p>
        </p:txBody>
      </p:sp>
      <p:sp>
        <p:nvSpPr>
          <p:cNvPr id="3" name="Content Placeholder 2">
            <a:extLst>
              <a:ext uri="{FF2B5EF4-FFF2-40B4-BE49-F238E27FC236}">
                <a16:creationId xmlns:a16="http://schemas.microsoft.com/office/drawing/2014/main" id="{A1097C41-B41F-95DC-919F-41118D96F663}"/>
              </a:ext>
            </a:extLst>
          </p:cNvPr>
          <p:cNvSpPr>
            <a:spLocks noGrp="1"/>
          </p:cNvSpPr>
          <p:nvPr>
            <p:ph idx="1"/>
          </p:nvPr>
        </p:nvSpPr>
        <p:spPr/>
        <p:txBody>
          <a:bodyPr/>
          <a:lstStyle/>
          <a:p>
            <a:pPr marL="0" indent="0">
              <a:buNone/>
            </a:pPr>
            <a:r>
              <a:rPr lang="en-US" dirty="0"/>
              <a:t>1 - Quiet Yourself</a:t>
            </a:r>
          </a:p>
          <a:p>
            <a:pPr lvl="1"/>
            <a:r>
              <a:rPr lang="en-US" dirty="0"/>
              <a:t>Quiet, Comfortable – No Distractions</a:t>
            </a:r>
          </a:p>
          <a:p>
            <a:pPr lvl="1"/>
            <a:r>
              <a:rPr lang="en-US" dirty="0"/>
              <a:t>Gentle Atmospheric Music – No Vocals</a:t>
            </a:r>
          </a:p>
          <a:p>
            <a:pPr lvl="1"/>
            <a:r>
              <a:rPr lang="en-US" dirty="0"/>
              <a:t>Shut Down Your Conscious Brain During Input</a:t>
            </a:r>
          </a:p>
          <a:p>
            <a:pPr lvl="1"/>
            <a:r>
              <a:rPr lang="en-US" dirty="0"/>
              <a:t>Be Humble, Submitted, Seeking Input From Creator</a:t>
            </a:r>
          </a:p>
          <a:p>
            <a:pPr lvl="1"/>
            <a:r>
              <a:rPr lang="en-US" dirty="0"/>
              <a:t>Hungry To Hear His Input</a:t>
            </a:r>
          </a:p>
          <a:p>
            <a:pPr marL="0" indent="0">
              <a:buNone/>
            </a:pPr>
            <a:r>
              <a:rPr lang="en-US" dirty="0"/>
              <a:t>2 - Fix Your Eyes On Jesus</a:t>
            </a:r>
          </a:p>
          <a:p>
            <a:pPr lvl="1"/>
            <a:r>
              <a:rPr lang="en-US" dirty="0"/>
              <a:t>Enter Bible Scene, Put Jesus Infront Of You</a:t>
            </a:r>
          </a:p>
          <a:p>
            <a:pPr lvl="1"/>
            <a:r>
              <a:rPr lang="en-US" dirty="0"/>
              <a:t>Join Him, Approach As Child</a:t>
            </a:r>
          </a:p>
          <a:p>
            <a:pPr lvl="1"/>
            <a:r>
              <a:rPr lang="en-US" dirty="0"/>
              <a:t>Stay Focused on Him, What He Says and Does</a:t>
            </a:r>
          </a:p>
        </p:txBody>
      </p:sp>
      <p:sp>
        <p:nvSpPr>
          <p:cNvPr id="4" name="Slide Number Placeholder 3">
            <a:extLst>
              <a:ext uri="{FF2B5EF4-FFF2-40B4-BE49-F238E27FC236}">
                <a16:creationId xmlns:a16="http://schemas.microsoft.com/office/drawing/2014/main" id="{DAD8A4A8-2DE4-1E35-175F-F3574756B189}"/>
              </a:ext>
            </a:extLst>
          </p:cNvPr>
          <p:cNvSpPr>
            <a:spLocks noGrp="1"/>
          </p:cNvSpPr>
          <p:nvPr>
            <p:ph type="sldNum" sz="quarter" idx="12"/>
          </p:nvPr>
        </p:nvSpPr>
        <p:spPr/>
        <p:txBody>
          <a:bodyPr/>
          <a:lstStyle/>
          <a:p>
            <a:fld id="{713146FF-293B-4FA8-BE16-5D670871EC2C}" type="slidenum">
              <a:rPr lang="en-US" smtClean="0"/>
              <a:t>16</a:t>
            </a:fld>
            <a:endParaRPr lang="en-US"/>
          </a:p>
        </p:txBody>
      </p:sp>
    </p:spTree>
    <p:extLst>
      <p:ext uri="{BB962C8B-B14F-4D97-AF65-F5344CB8AC3E}">
        <p14:creationId xmlns:p14="http://schemas.microsoft.com/office/powerpoint/2010/main" val="2914665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9641-51C3-3C44-9009-5A881FB28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73253-7732-282A-5356-0D622885A4C0}"/>
              </a:ext>
            </a:extLst>
          </p:cNvPr>
          <p:cNvSpPr>
            <a:spLocks noGrp="1"/>
          </p:cNvSpPr>
          <p:nvPr>
            <p:ph type="title"/>
          </p:nvPr>
        </p:nvSpPr>
        <p:spPr/>
        <p:txBody>
          <a:bodyPr/>
          <a:lstStyle/>
          <a:p>
            <a:r>
              <a:rPr lang="en-US" dirty="0"/>
              <a:t>Helpful Hints In Practice </a:t>
            </a:r>
          </a:p>
        </p:txBody>
      </p:sp>
      <p:sp>
        <p:nvSpPr>
          <p:cNvPr id="3" name="Content Placeholder 2">
            <a:extLst>
              <a:ext uri="{FF2B5EF4-FFF2-40B4-BE49-F238E27FC236}">
                <a16:creationId xmlns:a16="http://schemas.microsoft.com/office/drawing/2014/main" id="{E0FBAD2B-873B-F6E3-9D03-63E1CB747B3F}"/>
              </a:ext>
            </a:extLst>
          </p:cNvPr>
          <p:cNvSpPr>
            <a:spLocks noGrp="1"/>
          </p:cNvSpPr>
          <p:nvPr>
            <p:ph idx="1"/>
          </p:nvPr>
        </p:nvSpPr>
        <p:spPr/>
        <p:txBody>
          <a:bodyPr>
            <a:normAutofit/>
          </a:bodyPr>
          <a:lstStyle/>
          <a:p>
            <a:pPr marL="0" indent="0">
              <a:buNone/>
            </a:pPr>
            <a:r>
              <a:rPr lang="en-US" dirty="0"/>
              <a:t>3 - Ask, Listen – Tune To Flow</a:t>
            </a:r>
          </a:p>
          <a:p>
            <a:pPr lvl="1"/>
            <a:r>
              <a:rPr lang="en-US" dirty="0"/>
              <a:t>Listen For The Still Quiet Voice</a:t>
            </a:r>
          </a:p>
          <a:p>
            <a:pPr lvl="1"/>
            <a:r>
              <a:rPr lang="en-US" dirty="0"/>
              <a:t>Spontaneous Thoughts In Response To Your Question</a:t>
            </a:r>
          </a:p>
          <a:p>
            <a:pPr lvl="1"/>
            <a:r>
              <a:rPr lang="en-US" dirty="0"/>
              <a:t>May Sound Like Your Voice, But Will Be Delivering A  Gentle and Encouraging Message</a:t>
            </a:r>
          </a:p>
          <a:p>
            <a:pPr marL="0" indent="0">
              <a:buNone/>
            </a:pPr>
            <a:r>
              <a:rPr lang="en-US" dirty="0"/>
              <a:t>4 - Write</a:t>
            </a:r>
          </a:p>
          <a:p>
            <a:pPr lvl="1"/>
            <a:r>
              <a:rPr lang="en-US" dirty="0"/>
              <a:t>Write Thoughts As They Flow In</a:t>
            </a:r>
          </a:p>
          <a:p>
            <a:pPr lvl="1"/>
            <a:r>
              <a:rPr lang="en-US" dirty="0"/>
              <a:t>If Stuck, Write something…and the thoughts will come</a:t>
            </a:r>
          </a:p>
          <a:p>
            <a:pPr lvl="1"/>
            <a:r>
              <a:rPr lang="en-US" dirty="0"/>
              <a:t>If Flow Stops, Refocus on Jesus, Ask If There Is More</a:t>
            </a:r>
          </a:p>
          <a:p>
            <a:pPr lvl="1"/>
            <a:r>
              <a:rPr lang="en-US" dirty="0"/>
              <a:t>Do Not Process Or Evaluate Until Input Is Complete</a:t>
            </a:r>
          </a:p>
          <a:p>
            <a:pPr lvl="1"/>
            <a:r>
              <a:rPr lang="en-US" dirty="0"/>
              <a:t>Tell Left Brain To Hold Off Analysis Until We Have Whole Message</a:t>
            </a:r>
          </a:p>
        </p:txBody>
      </p:sp>
      <p:sp>
        <p:nvSpPr>
          <p:cNvPr id="4" name="Slide Number Placeholder 3">
            <a:extLst>
              <a:ext uri="{FF2B5EF4-FFF2-40B4-BE49-F238E27FC236}">
                <a16:creationId xmlns:a16="http://schemas.microsoft.com/office/drawing/2014/main" id="{5B3661E5-103A-251F-E6FD-0209FD1BA6A2}"/>
              </a:ext>
            </a:extLst>
          </p:cNvPr>
          <p:cNvSpPr>
            <a:spLocks noGrp="1"/>
          </p:cNvSpPr>
          <p:nvPr>
            <p:ph type="sldNum" sz="quarter" idx="12"/>
          </p:nvPr>
        </p:nvSpPr>
        <p:spPr/>
        <p:txBody>
          <a:bodyPr/>
          <a:lstStyle/>
          <a:p>
            <a:fld id="{713146FF-293B-4FA8-BE16-5D670871EC2C}" type="slidenum">
              <a:rPr lang="en-US" smtClean="0"/>
              <a:t>17</a:t>
            </a:fld>
            <a:endParaRPr lang="en-US"/>
          </a:p>
        </p:txBody>
      </p:sp>
    </p:spTree>
    <p:extLst>
      <p:ext uri="{BB962C8B-B14F-4D97-AF65-F5344CB8AC3E}">
        <p14:creationId xmlns:p14="http://schemas.microsoft.com/office/powerpoint/2010/main" val="3707247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50FB-3ADA-4815-F272-E40757F12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CF0F1-722E-81FA-7586-0673436B1C90}"/>
              </a:ext>
            </a:extLst>
          </p:cNvPr>
          <p:cNvSpPr>
            <a:spLocks noGrp="1"/>
          </p:cNvSpPr>
          <p:nvPr>
            <p:ph type="title"/>
          </p:nvPr>
        </p:nvSpPr>
        <p:spPr/>
        <p:txBody>
          <a:bodyPr>
            <a:normAutofit/>
          </a:bodyPr>
          <a:lstStyle/>
          <a:p>
            <a:r>
              <a:rPr lang="en-US" dirty="0"/>
              <a:t>Best Practices: How To Use This</a:t>
            </a:r>
          </a:p>
        </p:txBody>
      </p:sp>
      <p:sp>
        <p:nvSpPr>
          <p:cNvPr id="3" name="Content Placeholder 2">
            <a:extLst>
              <a:ext uri="{FF2B5EF4-FFF2-40B4-BE49-F238E27FC236}">
                <a16:creationId xmlns:a16="http://schemas.microsoft.com/office/drawing/2014/main" id="{F3A71D69-6998-3B17-E033-768D5D73F066}"/>
              </a:ext>
            </a:extLst>
          </p:cNvPr>
          <p:cNvSpPr>
            <a:spLocks noGrp="1"/>
          </p:cNvSpPr>
          <p:nvPr>
            <p:ph idx="1"/>
          </p:nvPr>
        </p:nvSpPr>
        <p:spPr/>
        <p:txBody>
          <a:bodyPr>
            <a:normAutofit fontScale="92500" lnSpcReduction="20000"/>
          </a:bodyPr>
          <a:lstStyle/>
          <a:p>
            <a:pPr marL="0" indent="0">
              <a:buNone/>
            </a:pPr>
            <a:r>
              <a:rPr lang="en-US" dirty="0"/>
              <a:t>Daily/Weekly Journal:</a:t>
            </a:r>
          </a:p>
          <a:p>
            <a:pPr lvl="1"/>
            <a:r>
              <a:rPr lang="en-US" dirty="0"/>
              <a:t>Lord, What Are Your Thoughts For Me Today?</a:t>
            </a:r>
          </a:p>
          <a:p>
            <a:pPr lvl="1"/>
            <a:r>
              <a:rPr lang="en-US" dirty="0"/>
              <a:t>Lord, What Are Your Thoughts Regarding……?</a:t>
            </a:r>
          </a:p>
          <a:p>
            <a:pPr lvl="1"/>
            <a:r>
              <a:rPr lang="en-US" dirty="0"/>
              <a:t>Lord, What Do You Mean When You Say  </a:t>
            </a:r>
            <a:r>
              <a:rPr lang="en-US" dirty="0" err="1"/>
              <a:t>xxxx</a:t>
            </a:r>
            <a:r>
              <a:rPr lang="en-US" dirty="0"/>
              <a:t>  In The Word?</a:t>
            </a:r>
          </a:p>
          <a:p>
            <a:pPr marL="0" indent="0">
              <a:buNone/>
            </a:pPr>
            <a:r>
              <a:rPr lang="en-US" dirty="0"/>
              <a:t>Strategic:</a:t>
            </a:r>
          </a:p>
          <a:p>
            <a:pPr lvl="1"/>
            <a:r>
              <a:rPr lang="en-US" dirty="0"/>
              <a:t>Lord, What Is My Calling / Higher Purpose?</a:t>
            </a:r>
          </a:p>
          <a:p>
            <a:pPr lvl="1"/>
            <a:r>
              <a:rPr lang="en-US" dirty="0"/>
              <a:t>Lord, What Are Your Prayers For Me?</a:t>
            </a:r>
          </a:p>
          <a:p>
            <a:pPr lvl="1"/>
            <a:r>
              <a:rPr lang="en-US" dirty="0"/>
              <a:t>Lord, What Is My Biggest Opportunity To Better Align with You</a:t>
            </a:r>
          </a:p>
          <a:p>
            <a:pPr marL="0" indent="0">
              <a:buNone/>
            </a:pPr>
            <a:r>
              <a:rPr lang="en-US" dirty="0"/>
              <a:t>Tactical:</a:t>
            </a:r>
          </a:p>
          <a:p>
            <a:pPr lvl="1"/>
            <a:r>
              <a:rPr lang="en-US" dirty="0"/>
              <a:t>Lord What Is Your Will For This Situation…?</a:t>
            </a:r>
          </a:p>
          <a:p>
            <a:pPr lvl="1"/>
            <a:r>
              <a:rPr lang="en-US" dirty="0"/>
              <a:t>Lord, What Wound Should We Heal Today? </a:t>
            </a:r>
          </a:p>
          <a:p>
            <a:pPr lvl="1"/>
            <a:r>
              <a:rPr lang="en-US" dirty="0"/>
              <a:t>Lord, What Undesired Behavior Should We Address Today?</a:t>
            </a:r>
          </a:p>
          <a:p>
            <a:pPr lvl="1"/>
            <a:r>
              <a:rPr lang="en-US" dirty="0"/>
              <a:t>Lord, What Ungodly Love Still Drives Me?</a:t>
            </a:r>
          </a:p>
          <a:p>
            <a:pPr lvl="1"/>
            <a:r>
              <a:rPr lang="en-US" dirty="0"/>
              <a:t>Lord, What Ungodly Belief/Lie Is Holding Me Back? </a:t>
            </a:r>
          </a:p>
          <a:p>
            <a:pPr marL="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9EAFE1CD-43C8-CE92-8340-6BDB40B32603}"/>
              </a:ext>
            </a:extLst>
          </p:cNvPr>
          <p:cNvSpPr>
            <a:spLocks noGrp="1"/>
          </p:cNvSpPr>
          <p:nvPr>
            <p:ph type="sldNum" sz="quarter" idx="12"/>
          </p:nvPr>
        </p:nvSpPr>
        <p:spPr/>
        <p:txBody>
          <a:bodyPr/>
          <a:lstStyle/>
          <a:p>
            <a:fld id="{713146FF-293B-4FA8-BE16-5D670871EC2C}" type="slidenum">
              <a:rPr lang="en-US" smtClean="0"/>
              <a:t>18</a:t>
            </a:fld>
            <a:endParaRPr lang="en-US"/>
          </a:p>
        </p:txBody>
      </p:sp>
    </p:spTree>
    <p:extLst>
      <p:ext uri="{BB962C8B-B14F-4D97-AF65-F5344CB8AC3E}">
        <p14:creationId xmlns:p14="http://schemas.microsoft.com/office/powerpoint/2010/main" val="223924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2BC4-85C0-04EA-80FF-0C3FA3DE016B}"/>
              </a:ext>
            </a:extLst>
          </p:cNvPr>
          <p:cNvSpPr>
            <a:spLocks noGrp="1"/>
          </p:cNvSpPr>
          <p:nvPr>
            <p:ph type="title"/>
          </p:nvPr>
        </p:nvSpPr>
        <p:spPr/>
        <p:txBody>
          <a:bodyPr/>
          <a:lstStyle/>
          <a:p>
            <a:r>
              <a:rPr lang="en-US" dirty="0"/>
              <a:t>Where To Learn More</a:t>
            </a:r>
          </a:p>
        </p:txBody>
      </p:sp>
      <p:sp>
        <p:nvSpPr>
          <p:cNvPr id="3" name="Content Placeholder 2">
            <a:extLst>
              <a:ext uri="{FF2B5EF4-FFF2-40B4-BE49-F238E27FC236}">
                <a16:creationId xmlns:a16="http://schemas.microsoft.com/office/drawing/2014/main" id="{FC1EC7CB-C6DA-B82F-ADF2-A058DACF1545}"/>
              </a:ext>
            </a:extLst>
          </p:cNvPr>
          <p:cNvSpPr>
            <a:spLocks noGrp="1"/>
          </p:cNvSpPr>
          <p:nvPr>
            <p:ph idx="1"/>
          </p:nvPr>
        </p:nvSpPr>
        <p:spPr>
          <a:xfrm>
            <a:off x="628651" y="1597982"/>
            <a:ext cx="6643301" cy="4578982"/>
          </a:xfrm>
        </p:spPr>
        <p:txBody>
          <a:bodyPr>
            <a:normAutofit/>
          </a:bodyPr>
          <a:lstStyle/>
          <a:p>
            <a:pPr marL="0" indent="0">
              <a:buNone/>
            </a:pPr>
            <a:r>
              <a:rPr lang="en-US" sz="2400" dirty="0"/>
              <a:t>My Website: </a:t>
            </a:r>
            <a:r>
              <a:rPr lang="en-US" sz="2400" dirty="0" err="1"/>
              <a:t>MyGodInMotion.Org</a:t>
            </a:r>
            <a:endParaRPr lang="en-US" sz="2400" dirty="0"/>
          </a:p>
          <a:p>
            <a:pPr marL="457200" lvl="1" indent="0">
              <a:buNone/>
            </a:pPr>
            <a:r>
              <a:rPr lang="en-US" sz="2000" dirty="0"/>
              <a:t>You Can Hear God’s Voice</a:t>
            </a:r>
            <a:endParaRPr lang="en-US" sz="2000" dirty="0">
              <a:hlinkClick r:id="rId3"/>
            </a:endParaRPr>
          </a:p>
          <a:p>
            <a:pPr marL="914400" lvl="2" indent="0">
              <a:buNone/>
            </a:pPr>
            <a:r>
              <a:rPr lang="en-US" sz="1600" dirty="0">
                <a:hlinkClick r:id="rId3"/>
              </a:rPr>
              <a:t>https://mygodinmotion.org/about-him-god-jesus/relationship/you-can-hear-gods-voice/</a:t>
            </a:r>
            <a:endParaRPr lang="en-US" sz="1600" dirty="0"/>
          </a:p>
          <a:p>
            <a:pPr marL="457200" lvl="1" indent="0">
              <a:buNone/>
            </a:pPr>
            <a:r>
              <a:rPr lang="en-US" sz="2000" dirty="0"/>
              <a:t>Presentation</a:t>
            </a:r>
          </a:p>
          <a:p>
            <a:pPr marL="914400" lvl="2" indent="0">
              <a:buNone/>
            </a:pPr>
            <a:r>
              <a:rPr lang="en-US" sz="1600" dirty="0">
                <a:hlinkClick r:id="rId4"/>
              </a:rPr>
              <a:t>https://mygodinmotion.org/wp-content/uploads/2025/01/Hear-Gods-Voice-On-Demand.pdf</a:t>
            </a:r>
            <a:endParaRPr lang="en-US" sz="1800" dirty="0"/>
          </a:p>
          <a:p>
            <a:pPr marL="0" indent="0">
              <a:buNone/>
            </a:pPr>
            <a:r>
              <a:rPr lang="en-US" sz="2400" dirty="0"/>
              <a:t>Mark Virkler / Communion With God Ministries</a:t>
            </a:r>
          </a:p>
          <a:p>
            <a:pPr marL="457200" lvl="1" indent="0">
              <a:buNone/>
            </a:pPr>
            <a:r>
              <a:rPr lang="en-US" sz="2000" dirty="0"/>
              <a:t>4 Keys To Hearing God’s Voice</a:t>
            </a:r>
          </a:p>
          <a:p>
            <a:pPr marL="914400" lvl="2" indent="0">
              <a:buNone/>
            </a:pPr>
            <a:r>
              <a:rPr lang="en-US" sz="1600" dirty="0">
                <a:hlinkClick r:id="rId5"/>
              </a:rPr>
              <a:t>https://www.cwgministries.org/Four-Keys-to-Hearing-Gods-Voice</a:t>
            </a:r>
            <a:endParaRPr lang="en-US" sz="1600" dirty="0"/>
          </a:p>
          <a:p>
            <a:pPr marL="0" indent="0">
              <a:buNone/>
            </a:pPr>
            <a:endParaRPr lang="en-US" sz="2400" dirty="0"/>
          </a:p>
        </p:txBody>
      </p:sp>
      <p:sp>
        <p:nvSpPr>
          <p:cNvPr id="4" name="Slide Number Placeholder 3">
            <a:extLst>
              <a:ext uri="{FF2B5EF4-FFF2-40B4-BE49-F238E27FC236}">
                <a16:creationId xmlns:a16="http://schemas.microsoft.com/office/drawing/2014/main" id="{AA49F42A-8653-775F-BFA3-B076E34DF9A0}"/>
              </a:ext>
            </a:extLst>
          </p:cNvPr>
          <p:cNvSpPr>
            <a:spLocks noGrp="1"/>
          </p:cNvSpPr>
          <p:nvPr>
            <p:ph type="sldNum" sz="quarter" idx="12"/>
          </p:nvPr>
        </p:nvSpPr>
        <p:spPr/>
        <p:txBody>
          <a:bodyPr/>
          <a:lstStyle/>
          <a:p>
            <a:fld id="{713146FF-293B-4FA8-BE16-5D670871EC2C}" type="slidenum">
              <a:rPr lang="en-US" smtClean="0"/>
              <a:t>19</a:t>
            </a:fld>
            <a:endParaRPr lang="en-US"/>
          </a:p>
        </p:txBody>
      </p:sp>
      <p:pic>
        <p:nvPicPr>
          <p:cNvPr id="6" name="Picture 5">
            <a:extLst>
              <a:ext uri="{FF2B5EF4-FFF2-40B4-BE49-F238E27FC236}">
                <a16:creationId xmlns:a16="http://schemas.microsoft.com/office/drawing/2014/main" id="{0986D9AF-3F86-F011-0628-B33B79F65655}"/>
              </a:ext>
            </a:extLst>
          </p:cNvPr>
          <p:cNvPicPr>
            <a:picLocks noChangeAspect="1"/>
          </p:cNvPicPr>
          <p:nvPr/>
        </p:nvPicPr>
        <p:blipFill>
          <a:blip r:embed="rId6"/>
          <a:stretch>
            <a:fillRect/>
          </a:stretch>
        </p:blipFill>
        <p:spPr>
          <a:xfrm>
            <a:off x="7197813" y="2344736"/>
            <a:ext cx="1721109" cy="2581664"/>
          </a:xfrm>
          <a:prstGeom prst="rect">
            <a:avLst/>
          </a:prstGeom>
        </p:spPr>
      </p:pic>
    </p:spTree>
    <p:extLst>
      <p:ext uri="{BB962C8B-B14F-4D97-AF65-F5344CB8AC3E}">
        <p14:creationId xmlns:p14="http://schemas.microsoft.com/office/powerpoint/2010/main" val="210503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0A11-5493-1791-5505-63D7D1C2AC05}"/>
              </a:ext>
            </a:extLst>
          </p:cNvPr>
          <p:cNvSpPr>
            <a:spLocks noGrp="1"/>
          </p:cNvSpPr>
          <p:nvPr>
            <p:ph type="title"/>
          </p:nvPr>
        </p:nvSpPr>
        <p:spPr>
          <a:xfrm>
            <a:off x="628650" y="365127"/>
            <a:ext cx="7886700" cy="953208"/>
          </a:xfrm>
        </p:spPr>
        <p:txBody>
          <a:bodyPr/>
          <a:lstStyle/>
          <a:p>
            <a:r>
              <a:rPr lang="en-US" dirty="0"/>
              <a:t>Introduction</a:t>
            </a:r>
          </a:p>
        </p:txBody>
      </p:sp>
      <p:sp>
        <p:nvSpPr>
          <p:cNvPr id="3" name="Content Placeholder 2">
            <a:extLst>
              <a:ext uri="{FF2B5EF4-FFF2-40B4-BE49-F238E27FC236}">
                <a16:creationId xmlns:a16="http://schemas.microsoft.com/office/drawing/2014/main" id="{9B537D59-F9EE-1687-BB62-16DA96AFE6B9}"/>
              </a:ext>
            </a:extLst>
          </p:cNvPr>
          <p:cNvSpPr>
            <a:spLocks noGrp="1"/>
          </p:cNvSpPr>
          <p:nvPr>
            <p:ph idx="1"/>
          </p:nvPr>
        </p:nvSpPr>
        <p:spPr>
          <a:xfrm>
            <a:off x="654137" y="3571104"/>
            <a:ext cx="4831491" cy="2790183"/>
          </a:xfrm>
        </p:spPr>
        <p:txBody>
          <a:bodyPr>
            <a:normAutofit fontScale="92500" lnSpcReduction="20000"/>
          </a:bodyPr>
          <a:lstStyle/>
          <a:p>
            <a:pPr marL="0" indent="0">
              <a:buNone/>
            </a:pPr>
            <a:r>
              <a:rPr lang="en-US" sz="1700" b="1" dirty="0"/>
              <a:t>Dr. John Kirkgasser</a:t>
            </a:r>
          </a:p>
          <a:p>
            <a:pPr marL="0" indent="0">
              <a:buNone/>
            </a:pPr>
            <a:r>
              <a:rPr lang="en-US" sz="1400" dirty="0"/>
              <a:t>AS Engineering Science – SUNY Alfred</a:t>
            </a:r>
          </a:p>
          <a:p>
            <a:pPr marL="0" indent="0">
              <a:buNone/>
            </a:pPr>
            <a:r>
              <a:rPr lang="en-US" sz="1400" dirty="0"/>
              <a:t>BS Mech Engineering – SUNY Buffalo</a:t>
            </a:r>
          </a:p>
          <a:p>
            <a:pPr marL="0" indent="0">
              <a:buNone/>
            </a:pPr>
            <a:r>
              <a:rPr lang="en-US" sz="1400" dirty="0"/>
              <a:t>MS Engr </a:t>
            </a:r>
            <a:r>
              <a:rPr lang="en-US" sz="1400" dirty="0" err="1"/>
              <a:t>Mgmt</a:t>
            </a:r>
            <a:r>
              <a:rPr lang="en-US" sz="1400" dirty="0"/>
              <a:t> – University of South Florida</a:t>
            </a:r>
          </a:p>
          <a:p>
            <a:pPr marL="0" indent="0">
              <a:buNone/>
            </a:pPr>
            <a:r>
              <a:rPr lang="en-US" sz="1400" dirty="0"/>
              <a:t>MS Quality, Doctorate in </a:t>
            </a:r>
            <a:r>
              <a:rPr lang="en-US" sz="1400" dirty="0" err="1"/>
              <a:t>Bus.Admin</a:t>
            </a:r>
            <a:r>
              <a:rPr lang="en-US" sz="1400" dirty="0"/>
              <a:t> – National Graduate School</a:t>
            </a:r>
          </a:p>
          <a:p>
            <a:pPr marL="0" indent="0">
              <a:buNone/>
            </a:pPr>
            <a:r>
              <a:rPr lang="en-US" sz="1400" dirty="0"/>
              <a:t>15 Years Agriculture, Marina, Hospitality Operations</a:t>
            </a:r>
          </a:p>
          <a:p>
            <a:pPr marL="0" indent="0">
              <a:buNone/>
            </a:pPr>
            <a:r>
              <a:rPr lang="en-US" sz="1400" dirty="0"/>
              <a:t>37 Years Aerospace</a:t>
            </a:r>
          </a:p>
          <a:p>
            <a:pPr marL="0" indent="0">
              <a:buNone/>
            </a:pPr>
            <a:r>
              <a:rPr lang="en-US" sz="1400" dirty="0"/>
              <a:t>    - Project/Program </a:t>
            </a:r>
            <a:r>
              <a:rPr lang="en-US" sz="1400" dirty="0" err="1"/>
              <a:t>Mgmt</a:t>
            </a:r>
            <a:r>
              <a:rPr lang="en-US" sz="1400" dirty="0"/>
              <a:t>, Marketing, Cust Support</a:t>
            </a:r>
          </a:p>
          <a:p>
            <a:pPr marL="0" indent="0">
              <a:buNone/>
            </a:pPr>
            <a:r>
              <a:rPr lang="en-US" sz="1400" dirty="0"/>
              <a:t>    - Process Improvement / Enterprise Transformation</a:t>
            </a:r>
          </a:p>
          <a:p>
            <a:pPr marL="0" indent="0">
              <a:buNone/>
            </a:pPr>
            <a:r>
              <a:rPr lang="en-US" sz="1400" dirty="0"/>
              <a:t>    - UTC Lean Master</a:t>
            </a:r>
          </a:p>
        </p:txBody>
      </p:sp>
      <p:sp>
        <p:nvSpPr>
          <p:cNvPr id="4" name="Slide Number Placeholder 3">
            <a:extLst>
              <a:ext uri="{FF2B5EF4-FFF2-40B4-BE49-F238E27FC236}">
                <a16:creationId xmlns:a16="http://schemas.microsoft.com/office/drawing/2014/main" id="{807BB86D-97CF-2092-C471-E024616D5162}"/>
              </a:ext>
            </a:extLst>
          </p:cNvPr>
          <p:cNvSpPr>
            <a:spLocks noGrp="1"/>
          </p:cNvSpPr>
          <p:nvPr>
            <p:ph type="sldNum" sz="quarter" idx="12"/>
          </p:nvPr>
        </p:nvSpPr>
        <p:spPr/>
        <p:txBody>
          <a:bodyPr/>
          <a:lstStyle/>
          <a:p>
            <a:fld id="{713146FF-293B-4FA8-BE16-5D670871EC2C}" type="slidenum">
              <a:rPr lang="en-US" smtClean="0"/>
              <a:t>2</a:t>
            </a:fld>
            <a:endParaRPr lang="en-US"/>
          </a:p>
        </p:txBody>
      </p:sp>
      <p:pic>
        <p:nvPicPr>
          <p:cNvPr id="6" name="Picture 5" descr="The image shows an individual wearing a suit and tie, with a background that suggests a professional or office environment.&#10;&#10;AI-generated content may be incorrect.">
            <a:extLst>
              <a:ext uri="{FF2B5EF4-FFF2-40B4-BE49-F238E27FC236}">
                <a16:creationId xmlns:a16="http://schemas.microsoft.com/office/drawing/2014/main" id="{B4CF0A55-1CBB-6734-49BD-818F10991F78}"/>
              </a:ext>
            </a:extLst>
          </p:cNvPr>
          <p:cNvPicPr>
            <a:picLocks noChangeAspect="1"/>
          </p:cNvPicPr>
          <p:nvPr/>
        </p:nvPicPr>
        <p:blipFill>
          <a:blip r:embed="rId3"/>
          <a:stretch>
            <a:fillRect/>
          </a:stretch>
        </p:blipFill>
        <p:spPr>
          <a:xfrm>
            <a:off x="754454" y="1318334"/>
            <a:ext cx="1853345" cy="2200847"/>
          </a:xfrm>
          <a:prstGeom prst="rect">
            <a:avLst/>
          </a:prstGeom>
        </p:spPr>
      </p:pic>
      <p:sp>
        <p:nvSpPr>
          <p:cNvPr id="7" name="Content Placeholder 2">
            <a:extLst>
              <a:ext uri="{FF2B5EF4-FFF2-40B4-BE49-F238E27FC236}">
                <a16:creationId xmlns:a16="http://schemas.microsoft.com/office/drawing/2014/main" id="{75697B0B-260E-0173-113B-E66059EFB858}"/>
              </a:ext>
            </a:extLst>
          </p:cNvPr>
          <p:cNvSpPr txBox="1">
            <a:spLocks/>
          </p:cNvSpPr>
          <p:nvPr/>
        </p:nvSpPr>
        <p:spPr>
          <a:xfrm>
            <a:off x="3424625" y="1242134"/>
            <a:ext cx="5300275" cy="3133016"/>
          </a:xfrm>
          <a:prstGeom prst="rect">
            <a:avLst/>
          </a:prstGeom>
          <a:ln>
            <a:solidFill>
              <a:schemeClr val="bg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Founder: My God In Motion Ministries, Jupiter FL</a:t>
            </a:r>
          </a:p>
          <a:p>
            <a:pPr>
              <a:buFontTx/>
              <a:buChar char="-"/>
            </a:pPr>
            <a:r>
              <a:rPr lang="en-US" sz="1800" dirty="0"/>
              <a:t>Mission:  Help People Establish An Effective Personal Relationship With The Living God</a:t>
            </a:r>
          </a:p>
          <a:p>
            <a:pPr>
              <a:buFontTx/>
              <a:buChar char="-"/>
            </a:pPr>
            <a:r>
              <a:rPr lang="en-US" sz="1800" dirty="0"/>
              <a:t>Focus: Hear God’s Voice</a:t>
            </a:r>
          </a:p>
          <a:p>
            <a:pPr>
              <a:buFontTx/>
              <a:buChar char="-"/>
            </a:pPr>
            <a:r>
              <a:rPr lang="en-US" sz="1800" dirty="0"/>
              <a:t>Ministries:</a:t>
            </a:r>
          </a:p>
          <a:p>
            <a:pPr marL="401638" lvl="1">
              <a:buFontTx/>
              <a:buChar char="-"/>
            </a:pPr>
            <a:r>
              <a:rPr lang="en-US" sz="1400" dirty="0"/>
              <a:t>Service: “Help Who He Leads Me To”</a:t>
            </a:r>
          </a:p>
          <a:p>
            <a:pPr marL="401638" lvl="1">
              <a:buFontTx/>
              <a:buChar char="-"/>
            </a:pPr>
            <a:r>
              <a:rPr lang="en-US" sz="1400" dirty="0"/>
              <a:t>Mobile Ministry: “No Summers In Florida”</a:t>
            </a:r>
          </a:p>
          <a:p>
            <a:pPr marL="401638" lvl="1">
              <a:buFontTx/>
              <a:buChar char="-"/>
            </a:pPr>
            <a:r>
              <a:rPr lang="en-US" sz="1400" dirty="0"/>
              <a:t>Discipleship: “Weekly Bible Study via Zoom”</a:t>
            </a:r>
          </a:p>
          <a:p>
            <a:pPr marL="401638" lvl="1">
              <a:buFontTx/>
              <a:buChar char="-"/>
            </a:pPr>
            <a:r>
              <a:rPr lang="en-US" sz="1400" dirty="0"/>
              <a:t>Healing: “Destroy Works Of The Devil” </a:t>
            </a:r>
          </a:p>
          <a:p>
            <a:pPr marL="401638" lvl="1">
              <a:buFontTx/>
              <a:buChar char="-"/>
            </a:pPr>
            <a:r>
              <a:rPr lang="en-US" sz="1400" dirty="0"/>
              <a:t>Teaching: “Hear God’s Voice”</a:t>
            </a:r>
            <a:endParaRPr lang="en-US" sz="1600" dirty="0"/>
          </a:p>
        </p:txBody>
      </p:sp>
      <p:sp>
        <p:nvSpPr>
          <p:cNvPr id="10" name="Content Placeholder 2">
            <a:extLst>
              <a:ext uri="{FF2B5EF4-FFF2-40B4-BE49-F238E27FC236}">
                <a16:creationId xmlns:a16="http://schemas.microsoft.com/office/drawing/2014/main" id="{557078FF-9926-707E-9A5F-588136DA9A1E}"/>
              </a:ext>
            </a:extLst>
          </p:cNvPr>
          <p:cNvSpPr txBox="1">
            <a:spLocks/>
          </p:cNvSpPr>
          <p:nvPr/>
        </p:nvSpPr>
        <p:spPr>
          <a:xfrm>
            <a:off x="4978400" y="5038230"/>
            <a:ext cx="3803650" cy="1454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Resources:</a:t>
            </a:r>
          </a:p>
          <a:p>
            <a:pPr marL="457200" lvl="1" indent="0">
              <a:buNone/>
            </a:pPr>
            <a:r>
              <a:rPr lang="en-US" sz="1400" dirty="0"/>
              <a:t>JAKirkgasser@comcast.net</a:t>
            </a:r>
          </a:p>
          <a:p>
            <a:pPr marL="457200" lvl="1" indent="0">
              <a:buNone/>
            </a:pPr>
            <a:r>
              <a:rPr lang="en-US" sz="1200" dirty="0">
                <a:hlinkClick r:id="rId4"/>
              </a:rPr>
              <a:t>www.MyGodInMotion.Org</a:t>
            </a:r>
            <a:r>
              <a:rPr lang="en-US" sz="1200" dirty="0"/>
              <a:t>,</a:t>
            </a:r>
          </a:p>
          <a:p>
            <a:pPr marL="457200" lvl="1" indent="0">
              <a:buNone/>
            </a:pPr>
            <a:r>
              <a:rPr lang="en-US" sz="1200" dirty="0">
                <a:hlinkClick r:id="rId5"/>
              </a:rPr>
              <a:t>https://www.youtube.com/@MyGodInMotion</a:t>
            </a:r>
            <a:endParaRPr lang="en-US" sz="1200" dirty="0"/>
          </a:p>
        </p:txBody>
      </p:sp>
    </p:spTree>
    <p:extLst>
      <p:ext uri="{BB962C8B-B14F-4D97-AF65-F5344CB8AC3E}">
        <p14:creationId xmlns:p14="http://schemas.microsoft.com/office/powerpoint/2010/main" val="3089862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3017-4E33-11BD-2FB2-BE080656467C}"/>
              </a:ext>
            </a:extLst>
          </p:cNvPr>
          <p:cNvSpPr>
            <a:spLocks noGrp="1"/>
          </p:cNvSpPr>
          <p:nvPr>
            <p:ph type="title"/>
          </p:nvPr>
        </p:nvSpPr>
        <p:spPr/>
        <p:txBody>
          <a:bodyPr/>
          <a:lstStyle/>
          <a:p>
            <a:r>
              <a:rPr lang="en-US" dirty="0"/>
              <a:t>Questions: Hearing God’s Voice</a:t>
            </a:r>
          </a:p>
        </p:txBody>
      </p:sp>
      <p:sp>
        <p:nvSpPr>
          <p:cNvPr id="3" name="Content Placeholder 2">
            <a:extLst>
              <a:ext uri="{FF2B5EF4-FFF2-40B4-BE49-F238E27FC236}">
                <a16:creationId xmlns:a16="http://schemas.microsoft.com/office/drawing/2014/main" id="{9B601721-6C3E-B449-A9F4-30D73ED0BEE8}"/>
              </a:ext>
            </a:extLst>
          </p:cNvPr>
          <p:cNvSpPr>
            <a:spLocks noGrp="1"/>
          </p:cNvSpPr>
          <p:nvPr>
            <p:ph idx="1"/>
          </p:nvPr>
        </p:nvSpPr>
        <p:spPr/>
        <p:txBody>
          <a:bodyPr/>
          <a:lstStyle/>
          <a:p>
            <a:r>
              <a:rPr lang="en-US" dirty="0"/>
              <a:t>Purpose?</a:t>
            </a:r>
          </a:p>
          <a:p>
            <a:r>
              <a:rPr lang="en-US" dirty="0"/>
              <a:t>Process?</a:t>
            </a:r>
          </a:p>
          <a:p>
            <a:r>
              <a:rPr lang="en-US" dirty="0"/>
              <a:t>How To Test?</a:t>
            </a:r>
          </a:p>
          <a:p>
            <a:r>
              <a:rPr lang="en-US" dirty="0"/>
              <a:t>How To Use?</a:t>
            </a:r>
          </a:p>
        </p:txBody>
      </p:sp>
      <p:sp>
        <p:nvSpPr>
          <p:cNvPr id="4" name="Slide Number Placeholder 3">
            <a:extLst>
              <a:ext uri="{FF2B5EF4-FFF2-40B4-BE49-F238E27FC236}">
                <a16:creationId xmlns:a16="http://schemas.microsoft.com/office/drawing/2014/main" id="{050C3EB6-26F4-8774-6454-070D90AAEF04}"/>
              </a:ext>
            </a:extLst>
          </p:cNvPr>
          <p:cNvSpPr>
            <a:spLocks noGrp="1"/>
          </p:cNvSpPr>
          <p:nvPr>
            <p:ph type="sldNum" sz="quarter" idx="12"/>
          </p:nvPr>
        </p:nvSpPr>
        <p:spPr/>
        <p:txBody>
          <a:bodyPr/>
          <a:lstStyle/>
          <a:p>
            <a:fld id="{713146FF-293B-4FA8-BE16-5D670871EC2C}" type="slidenum">
              <a:rPr lang="en-US" smtClean="0"/>
              <a:t>20</a:t>
            </a:fld>
            <a:endParaRPr lang="en-US"/>
          </a:p>
        </p:txBody>
      </p:sp>
    </p:spTree>
    <p:extLst>
      <p:ext uri="{BB962C8B-B14F-4D97-AF65-F5344CB8AC3E}">
        <p14:creationId xmlns:p14="http://schemas.microsoft.com/office/powerpoint/2010/main" val="112520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D413-2D07-3CD1-3CBD-19BEB6EA7689}"/>
              </a:ext>
            </a:extLst>
          </p:cNvPr>
          <p:cNvSpPr>
            <a:spLocks noGrp="1"/>
          </p:cNvSpPr>
          <p:nvPr>
            <p:ph type="title"/>
          </p:nvPr>
        </p:nvSpPr>
        <p:spPr/>
        <p:txBody>
          <a:bodyPr/>
          <a:lstStyle/>
          <a:p>
            <a:r>
              <a:rPr lang="en-US" dirty="0"/>
              <a:t>Perfect The Flow Of God’s Love</a:t>
            </a:r>
          </a:p>
        </p:txBody>
      </p:sp>
      <p:sp>
        <p:nvSpPr>
          <p:cNvPr id="3" name="Content Placeholder 2">
            <a:extLst>
              <a:ext uri="{FF2B5EF4-FFF2-40B4-BE49-F238E27FC236}">
                <a16:creationId xmlns:a16="http://schemas.microsoft.com/office/drawing/2014/main" id="{A9336C05-3CF0-CFA3-383C-AED8B754D36A}"/>
              </a:ext>
            </a:extLst>
          </p:cNvPr>
          <p:cNvSpPr>
            <a:spLocks noGrp="1"/>
          </p:cNvSpPr>
          <p:nvPr>
            <p:ph idx="1"/>
          </p:nvPr>
        </p:nvSpPr>
        <p:spPr>
          <a:xfrm>
            <a:off x="628650" y="1358900"/>
            <a:ext cx="7886700" cy="4818064"/>
          </a:xfrm>
        </p:spPr>
        <p:txBody>
          <a:bodyPr>
            <a:normAutofit/>
          </a:bodyPr>
          <a:lstStyle/>
          <a:p>
            <a:r>
              <a:rPr lang="en-US" dirty="0"/>
              <a:t>Intended Flow Of God’s Love</a:t>
            </a:r>
          </a:p>
          <a:p>
            <a:r>
              <a:rPr lang="en-US" dirty="0"/>
              <a:t>Focus on 3 Aspects</a:t>
            </a:r>
          </a:p>
          <a:p>
            <a:pPr lvl="1"/>
            <a:r>
              <a:rPr lang="en-US" dirty="0"/>
              <a:t>Receive His Love</a:t>
            </a:r>
          </a:p>
          <a:p>
            <a:pPr lvl="1"/>
            <a:r>
              <a:rPr lang="en-US" dirty="0"/>
              <a:t>Be Transformed</a:t>
            </a:r>
          </a:p>
          <a:p>
            <a:pPr lvl="1"/>
            <a:r>
              <a:rPr lang="en-US" dirty="0"/>
              <a:t>Flow His Love To Others</a:t>
            </a:r>
          </a:p>
          <a:p>
            <a:r>
              <a:rPr lang="en-US" dirty="0"/>
              <a:t>Each Stage:</a:t>
            </a:r>
          </a:p>
          <a:p>
            <a:pPr lvl="1"/>
            <a:r>
              <a:rPr lang="en-US" dirty="0"/>
              <a:t>Identify Barriers</a:t>
            </a:r>
          </a:p>
          <a:p>
            <a:pPr lvl="1"/>
            <a:r>
              <a:rPr lang="en-US" dirty="0"/>
              <a:t>Review Truth</a:t>
            </a:r>
          </a:p>
          <a:p>
            <a:pPr lvl="1"/>
            <a:r>
              <a:rPr lang="en-US" dirty="0"/>
              <a:t>Declare Truth</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5199680-D561-F941-87F0-FC0195C6639E}"/>
              </a:ext>
            </a:extLst>
          </p:cNvPr>
          <p:cNvSpPr>
            <a:spLocks noGrp="1"/>
          </p:cNvSpPr>
          <p:nvPr>
            <p:ph type="sldNum" sz="quarter" idx="12"/>
          </p:nvPr>
        </p:nvSpPr>
        <p:spPr/>
        <p:txBody>
          <a:bodyPr/>
          <a:lstStyle/>
          <a:p>
            <a:fld id="{713146FF-293B-4FA8-BE16-5D670871EC2C}" type="slidenum">
              <a:rPr lang="en-US" smtClean="0"/>
              <a:t>21</a:t>
            </a:fld>
            <a:endParaRPr lang="en-US"/>
          </a:p>
        </p:txBody>
      </p:sp>
      <p:sp>
        <p:nvSpPr>
          <p:cNvPr id="5" name="Rectangle 4">
            <a:extLst>
              <a:ext uri="{FF2B5EF4-FFF2-40B4-BE49-F238E27FC236}">
                <a16:creationId xmlns:a16="http://schemas.microsoft.com/office/drawing/2014/main" id="{97B2F3EF-5A5F-F587-107A-A1AB92642087}"/>
              </a:ext>
            </a:extLst>
          </p:cNvPr>
          <p:cNvSpPr/>
          <p:nvPr/>
        </p:nvSpPr>
        <p:spPr>
          <a:xfrm>
            <a:off x="5251620" y="2393821"/>
            <a:ext cx="1149180" cy="6871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God </a:t>
            </a:r>
          </a:p>
        </p:txBody>
      </p:sp>
      <p:sp>
        <p:nvSpPr>
          <p:cNvPr id="6" name="Rectangle 5">
            <a:extLst>
              <a:ext uri="{FF2B5EF4-FFF2-40B4-BE49-F238E27FC236}">
                <a16:creationId xmlns:a16="http://schemas.microsoft.com/office/drawing/2014/main" id="{3DD54408-C72B-50F0-C4FD-272153AC557E}"/>
              </a:ext>
            </a:extLst>
          </p:cNvPr>
          <p:cNvSpPr/>
          <p:nvPr/>
        </p:nvSpPr>
        <p:spPr>
          <a:xfrm>
            <a:off x="5268100" y="3822758"/>
            <a:ext cx="1149181" cy="651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t>
            </a:r>
            <a:endParaRPr lang="en-US" sz="1600" dirty="0"/>
          </a:p>
        </p:txBody>
      </p:sp>
      <p:sp>
        <p:nvSpPr>
          <p:cNvPr id="7" name="Rectangle 6">
            <a:extLst>
              <a:ext uri="{FF2B5EF4-FFF2-40B4-BE49-F238E27FC236}">
                <a16:creationId xmlns:a16="http://schemas.microsoft.com/office/drawing/2014/main" id="{6F091F24-AF6D-0073-8B88-DF0940F7B4F6}"/>
              </a:ext>
            </a:extLst>
          </p:cNvPr>
          <p:cNvSpPr/>
          <p:nvPr/>
        </p:nvSpPr>
        <p:spPr>
          <a:xfrm>
            <a:off x="7107203" y="3816934"/>
            <a:ext cx="114918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Others</a:t>
            </a:r>
          </a:p>
        </p:txBody>
      </p:sp>
      <p:cxnSp>
        <p:nvCxnSpPr>
          <p:cNvPr id="8" name="Straight Arrow Connector 7">
            <a:extLst>
              <a:ext uri="{FF2B5EF4-FFF2-40B4-BE49-F238E27FC236}">
                <a16:creationId xmlns:a16="http://schemas.microsoft.com/office/drawing/2014/main" id="{E8AD7B40-55E5-1F6D-F73B-E932B794332F}"/>
              </a:ext>
            </a:extLst>
          </p:cNvPr>
          <p:cNvCxnSpPr>
            <a:cxnSpLocks/>
            <a:stCxn id="5" idx="2"/>
            <a:endCxn id="6" idx="0"/>
          </p:cNvCxnSpPr>
          <p:nvPr/>
        </p:nvCxnSpPr>
        <p:spPr>
          <a:xfrm>
            <a:off x="5826212" y="3080988"/>
            <a:ext cx="16479" cy="74176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DFFE5A7-9C70-EFEC-18C4-84FFBFAC325D}"/>
              </a:ext>
            </a:extLst>
          </p:cNvPr>
          <p:cNvCxnSpPr>
            <a:cxnSpLocks/>
            <a:stCxn id="6" idx="3"/>
            <a:endCxn id="7" idx="1"/>
          </p:cNvCxnSpPr>
          <p:nvPr/>
        </p:nvCxnSpPr>
        <p:spPr>
          <a:xfrm flipV="1">
            <a:off x="6417279" y="4140098"/>
            <a:ext cx="689924" cy="8226"/>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26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CBD7-3116-DE8C-DE17-335B7B2FE42A}"/>
            </a:ext>
          </a:extLst>
        </p:cNvPr>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9D10F077-73AB-667C-C84B-6780CCEDAC27}"/>
              </a:ext>
            </a:extLst>
          </p:cNvPr>
          <p:cNvCxnSpPr>
            <a:cxnSpLocks/>
          </p:cNvCxnSpPr>
          <p:nvPr/>
        </p:nvCxnSpPr>
        <p:spPr>
          <a:xfrm flipV="1">
            <a:off x="4584359" y="1894527"/>
            <a:ext cx="0" cy="2005378"/>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CE01B8-E996-DCBA-8A6D-880EDD0D6B04}"/>
              </a:ext>
            </a:extLst>
          </p:cNvPr>
          <p:cNvSpPr>
            <a:spLocks noGrp="1"/>
          </p:cNvSpPr>
          <p:nvPr>
            <p:ph type="title"/>
          </p:nvPr>
        </p:nvSpPr>
        <p:spPr>
          <a:xfrm>
            <a:off x="628650" y="365127"/>
            <a:ext cx="7886700" cy="739774"/>
          </a:xfrm>
        </p:spPr>
        <p:txBody>
          <a:bodyPr>
            <a:normAutofit/>
          </a:bodyPr>
          <a:lstStyle/>
          <a:p>
            <a:r>
              <a:rPr lang="en-US" dirty="0"/>
              <a:t>Flow Of God’s Love</a:t>
            </a:r>
          </a:p>
        </p:txBody>
      </p:sp>
      <p:sp>
        <p:nvSpPr>
          <p:cNvPr id="10" name="Slide Number Placeholder 9">
            <a:extLst>
              <a:ext uri="{FF2B5EF4-FFF2-40B4-BE49-F238E27FC236}">
                <a16:creationId xmlns:a16="http://schemas.microsoft.com/office/drawing/2014/main" id="{F7D0180C-F097-24E1-4545-FFB439E0B9A1}"/>
              </a:ext>
            </a:extLst>
          </p:cNvPr>
          <p:cNvSpPr>
            <a:spLocks noGrp="1"/>
          </p:cNvSpPr>
          <p:nvPr>
            <p:ph type="sldNum" sz="quarter" idx="12"/>
          </p:nvPr>
        </p:nvSpPr>
        <p:spPr/>
        <p:txBody>
          <a:bodyPr/>
          <a:lstStyle/>
          <a:p>
            <a:fld id="{713146FF-293B-4FA8-BE16-5D670871EC2C}" type="slidenum">
              <a:rPr lang="en-US" smtClean="0"/>
              <a:pPr/>
              <a:t>22</a:t>
            </a:fld>
            <a:endParaRPr lang="en-US"/>
          </a:p>
        </p:txBody>
      </p:sp>
      <p:sp>
        <p:nvSpPr>
          <p:cNvPr id="3" name="Rectangle 2">
            <a:extLst>
              <a:ext uri="{FF2B5EF4-FFF2-40B4-BE49-F238E27FC236}">
                <a16:creationId xmlns:a16="http://schemas.microsoft.com/office/drawing/2014/main" id="{3C1043EE-690F-AFFA-A99D-FCB67B089ABA}"/>
              </a:ext>
            </a:extLst>
          </p:cNvPr>
          <p:cNvSpPr/>
          <p:nvPr/>
        </p:nvSpPr>
        <p:spPr>
          <a:xfrm>
            <a:off x="3651424" y="1198602"/>
            <a:ext cx="1526059" cy="6871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God </a:t>
            </a:r>
          </a:p>
          <a:p>
            <a:pPr algn="ctr"/>
            <a:r>
              <a:rPr lang="en-US" dirty="0"/>
              <a:t>(The Father)</a:t>
            </a:r>
          </a:p>
        </p:txBody>
      </p:sp>
      <p:sp>
        <p:nvSpPr>
          <p:cNvPr id="5" name="Rectangle 4">
            <a:extLst>
              <a:ext uri="{FF2B5EF4-FFF2-40B4-BE49-F238E27FC236}">
                <a16:creationId xmlns:a16="http://schemas.microsoft.com/office/drawing/2014/main" id="{760CB25F-D00B-FAB0-5150-88850C5A4038}"/>
              </a:ext>
            </a:extLst>
          </p:cNvPr>
          <p:cNvSpPr/>
          <p:nvPr/>
        </p:nvSpPr>
        <p:spPr>
          <a:xfrm>
            <a:off x="3649365" y="3918818"/>
            <a:ext cx="1526059" cy="651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Eternal Soul </a:t>
            </a:r>
            <a:endParaRPr lang="en-US" sz="1600" dirty="0"/>
          </a:p>
          <a:p>
            <a:pPr algn="ctr"/>
            <a:r>
              <a:rPr lang="en-US" sz="1200" dirty="0"/>
              <a:t>(Mind, Will, Emotion)</a:t>
            </a:r>
            <a:endParaRPr lang="en-US" sz="1600" dirty="0"/>
          </a:p>
        </p:txBody>
      </p:sp>
      <p:sp>
        <p:nvSpPr>
          <p:cNvPr id="6" name="Rectangle 5">
            <a:extLst>
              <a:ext uri="{FF2B5EF4-FFF2-40B4-BE49-F238E27FC236}">
                <a16:creationId xmlns:a16="http://schemas.microsoft.com/office/drawing/2014/main" id="{5AC3B5E5-EEC6-F02C-F324-9239EC672567}"/>
              </a:ext>
            </a:extLst>
          </p:cNvPr>
          <p:cNvSpPr/>
          <p:nvPr/>
        </p:nvSpPr>
        <p:spPr>
          <a:xfrm>
            <a:off x="6538791" y="3912994"/>
            <a:ext cx="1526059"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Others</a:t>
            </a:r>
          </a:p>
        </p:txBody>
      </p:sp>
      <p:sp>
        <p:nvSpPr>
          <p:cNvPr id="7" name="Rectangle 6">
            <a:extLst>
              <a:ext uri="{FF2B5EF4-FFF2-40B4-BE49-F238E27FC236}">
                <a16:creationId xmlns:a16="http://schemas.microsoft.com/office/drawing/2014/main" id="{203F5FB6-26FC-B5C4-D111-CEFA9AC1C514}"/>
              </a:ext>
            </a:extLst>
          </p:cNvPr>
          <p:cNvSpPr/>
          <p:nvPr/>
        </p:nvSpPr>
        <p:spPr>
          <a:xfrm>
            <a:off x="840428" y="3929476"/>
            <a:ext cx="1526059"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“Self”</a:t>
            </a:r>
          </a:p>
        </p:txBody>
      </p:sp>
      <p:cxnSp>
        <p:nvCxnSpPr>
          <p:cNvPr id="9" name="Straight Arrow Connector 8">
            <a:extLst>
              <a:ext uri="{FF2B5EF4-FFF2-40B4-BE49-F238E27FC236}">
                <a16:creationId xmlns:a16="http://schemas.microsoft.com/office/drawing/2014/main" id="{99AA8058-8C63-65D0-72E2-C6520CFD1131}"/>
              </a:ext>
            </a:extLst>
          </p:cNvPr>
          <p:cNvCxnSpPr>
            <a:cxnSpLocks/>
          </p:cNvCxnSpPr>
          <p:nvPr/>
        </p:nvCxnSpPr>
        <p:spPr>
          <a:xfrm>
            <a:off x="4183799" y="1942936"/>
            <a:ext cx="13381" cy="1967988"/>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934AAC5-6A05-D7D1-C22F-A27727943553}"/>
              </a:ext>
            </a:extLst>
          </p:cNvPr>
          <p:cNvCxnSpPr>
            <a:cxnSpLocks/>
            <a:stCxn id="5" idx="3"/>
            <a:endCxn id="6" idx="1"/>
          </p:cNvCxnSpPr>
          <p:nvPr/>
        </p:nvCxnSpPr>
        <p:spPr>
          <a:xfrm flipV="1">
            <a:off x="5175424" y="4236158"/>
            <a:ext cx="1363367" cy="8226"/>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DE8258-C0D4-180D-C938-005112E19188}"/>
              </a:ext>
            </a:extLst>
          </p:cNvPr>
          <p:cNvSpPr txBox="1"/>
          <p:nvPr/>
        </p:nvSpPr>
        <p:spPr>
          <a:xfrm>
            <a:off x="5338751" y="3971884"/>
            <a:ext cx="1057534" cy="523220"/>
          </a:xfrm>
          <a:prstGeom prst="rect">
            <a:avLst/>
          </a:prstGeom>
          <a:noFill/>
        </p:spPr>
        <p:txBody>
          <a:bodyPr wrap="none" rtlCol="0">
            <a:spAutoFit/>
          </a:bodyPr>
          <a:lstStyle/>
          <a:p>
            <a:pPr algn="ctr"/>
            <a:r>
              <a:rPr lang="en-US" sz="1400" dirty="0"/>
              <a:t>Love Others</a:t>
            </a:r>
          </a:p>
          <a:p>
            <a:pPr algn="ctr"/>
            <a:r>
              <a:rPr lang="en-US" sz="1400" dirty="0"/>
              <a:t>As Self</a:t>
            </a:r>
          </a:p>
        </p:txBody>
      </p:sp>
      <p:sp>
        <p:nvSpPr>
          <p:cNvPr id="15" name="TextBox 14">
            <a:extLst>
              <a:ext uri="{FF2B5EF4-FFF2-40B4-BE49-F238E27FC236}">
                <a16:creationId xmlns:a16="http://schemas.microsoft.com/office/drawing/2014/main" id="{7DDCB012-9C19-F5E7-759D-35FE6FECA5CF}"/>
              </a:ext>
            </a:extLst>
          </p:cNvPr>
          <p:cNvSpPr txBox="1"/>
          <p:nvPr/>
        </p:nvSpPr>
        <p:spPr>
          <a:xfrm>
            <a:off x="4393110" y="3002373"/>
            <a:ext cx="1575775" cy="523220"/>
          </a:xfrm>
          <a:prstGeom prst="rect">
            <a:avLst/>
          </a:prstGeom>
          <a:noFill/>
        </p:spPr>
        <p:txBody>
          <a:bodyPr wrap="square" rtlCol="0">
            <a:spAutoFit/>
          </a:bodyPr>
          <a:lstStyle/>
          <a:p>
            <a:pPr algn="ctr"/>
            <a:r>
              <a:rPr lang="en-US" sz="1400" dirty="0"/>
              <a:t>Love God With</a:t>
            </a:r>
          </a:p>
          <a:p>
            <a:pPr algn="ctr"/>
            <a:r>
              <a:rPr lang="en-US" sz="1400" dirty="0"/>
              <a:t>All Your Heart</a:t>
            </a:r>
          </a:p>
        </p:txBody>
      </p:sp>
      <p:cxnSp>
        <p:nvCxnSpPr>
          <p:cNvPr id="16" name="Straight Arrow Connector 15">
            <a:extLst>
              <a:ext uri="{FF2B5EF4-FFF2-40B4-BE49-F238E27FC236}">
                <a16:creationId xmlns:a16="http://schemas.microsoft.com/office/drawing/2014/main" id="{9F095E68-F0F5-25D1-553B-F445E29C4BDB}"/>
              </a:ext>
            </a:extLst>
          </p:cNvPr>
          <p:cNvCxnSpPr>
            <a:cxnSpLocks/>
          </p:cNvCxnSpPr>
          <p:nvPr/>
        </p:nvCxnSpPr>
        <p:spPr>
          <a:xfrm flipH="1" flipV="1">
            <a:off x="4570980" y="2714376"/>
            <a:ext cx="13381" cy="1179181"/>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326150-5D4E-4A62-EF03-6E7FA17C49E6}"/>
              </a:ext>
            </a:extLst>
          </p:cNvPr>
          <p:cNvSpPr/>
          <p:nvPr/>
        </p:nvSpPr>
        <p:spPr>
          <a:xfrm>
            <a:off x="3649365" y="2052811"/>
            <a:ext cx="1526059" cy="678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Jesus</a:t>
            </a:r>
          </a:p>
          <a:p>
            <a:pPr algn="ctr"/>
            <a:r>
              <a:rPr lang="en-US" dirty="0"/>
              <a:t>(The Son)</a:t>
            </a:r>
          </a:p>
        </p:txBody>
      </p:sp>
      <p:sp>
        <p:nvSpPr>
          <p:cNvPr id="20" name="TextBox 19">
            <a:extLst>
              <a:ext uri="{FF2B5EF4-FFF2-40B4-BE49-F238E27FC236}">
                <a16:creationId xmlns:a16="http://schemas.microsoft.com/office/drawing/2014/main" id="{93C9FFB3-61F6-63C8-B266-0B71F76DF859}"/>
              </a:ext>
            </a:extLst>
          </p:cNvPr>
          <p:cNvSpPr txBox="1"/>
          <p:nvPr/>
        </p:nvSpPr>
        <p:spPr>
          <a:xfrm>
            <a:off x="2129484" y="2748603"/>
            <a:ext cx="2054315" cy="646331"/>
          </a:xfrm>
          <a:prstGeom prst="rect">
            <a:avLst/>
          </a:prstGeom>
          <a:noFill/>
        </p:spPr>
        <p:txBody>
          <a:bodyPr wrap="square" rtlCol="0">
            <a:spAutoFit/>
          </a:bodyPr>
          <a:lstStyle/>
          <a:p>
            <a:pPr algn="ctr"/>
            <a:r>
              <a:rPr lang="en-US" dirty="0"/>
              <a:t>Recognize and Receive God’s Love</a:t>
            </a:r>
          </a:p>
        </p:txBody>
      </p:sp>
      <p:sp>
        <p:nvSpPr>
          <p:cNvPr id="21" name="TextBox 20">
            <a:extLst>
              <a:ext uri="{FF2B5EF4-FFF2-40B4-BE49-F238E27FC236}">
                <a16:creationId xmlns:a16="http://schemas.microsoft.com/office/drawing/2014/main" id="{40F9CF62-AA4D-2917-6D75-A2C80A32D1D2}"/>
              </a:ext>
            </a:extLst>
          </p:cNvPr>
          <p:cNvSpPr txBox="1"/>
          <p:nvPr/>
        </p:nvSpPr>
        <p:spPr>
          <a:xfrm>
            <a:off x="4013937" y="4643917"/>
            <a:ext cx="3563158" cy="2246769"/>
          </a:xfrm>
          <a:prstGeom prst="rect">
            <a:avLst/>
          </a:prstGeom>
          <a:noFill/>
        </p:spPr>
        <p:txBody>
          <a:bodyPr wrap="square" rtlCol="0">
            <a:spAutoFit/>
          </a:bodyPr>
          <a:lstStyle/>
          <a:p>
            <a:r>
              <a:rPr lang="en-US" sz="1400" dirty="0"/>
              <a:t>- Acknowledge Sin &amp; Repent</a:t>
            </a:r>
          </a:p>
          <a:p>
            <a:r>
              <a:rPr lang="en-US" sz="1400" dirty="0"/>
              <a:t>- Submit To Jesus As Lord</a:t>
            </a:r>
          </a:p>
          <a:p>
            <a:r>
              <a:rPr lang="en-US" sz="1400" dirty="0"/>
              <a:t>- Born Again / New Heart</a:t>
            </a:r>
          </a:p>
          <a:p>
            <a:r>
              <a:rPr lang="en-US" sz="1400" dirty="0"/>
              <a:t>- Renew Your Mind</a:t>
            </a:r>
          </a:p>
          <a:p>
            <a:r>
              <a:rPr lang="en-US" sz="1400" dirty="0"/>
              <a:t>- Accept Jesus’ Finished Work</a:t>
            </a:r>
          </a:p>
          <a:p>
            <a:pPr lvl="1"/>
            <a:r>
              <a:rPr lang="en-US" sz="1400" dirty="0"/>
              <a:t>- Forgiveness / Righteousness</a:t>
            </a:r>
          </a:p>
          <a:p>
            <a:pPr lvl="1"/>
            <a:r>
              <a:rPr lang="en-US" sz="1400" dirty="0"/>
              <a:t>- Stand In New Identity &amp; Purpose</a:t>
            </a:r>
          </a:p>
          <a:p>
            <a:r>
              <a:rPr lang="en-US" sz="1400" dirty="0"/>
              <a:t>- Follow Jesus - Deny Self / Crucify Flesh</a:t>
            </a:r>
          </a:p>
          <a:p>
            <a:r>
              <a:rPr lang="en-US" sz="1400" dirty="0"/>
              <a:t>- Put Off / Put On / Be Transformed By Grace</a:t>
            </a:r>
          </a:p>
          <a:p>
            <a:r>
              <a:rPr lang="en-US" sz="1400" dirty="0"/>
              <a:t>- Christ Forms / Restores Image / Brings Glory</a:t>
            </a:r>
          </a:p>
        </p:txBody>
      </p:sp>
      <p:cxnSp>
        <p:nvCxnSpPr>
          <p:cNvPr id="22" name="Straight Arrow Connector 21">
            <a:extLst>
              <a:ext uri="{FF2B5EF4-FFF2-40B4-BE49-F238E27FC236}">
                <a16:creationId xmlns:a16="http://schemas.microsoft.com/office/drawing/2014/main" id="{F9EEC80E-3D7C-E15C-CD59-E05CC3DFE7EC}"/>
              </a:ext>
            </a:extLst>
          </p:cNvPr>
          <p:cNvCxnSpPr>
            <a:cxnSpLocks/>
            <a:stCxn id="5" idx="1"/>
            <a:endCxn id="7" idx="3"/>
          </p:cNvCxnSpPr>
          <p:nvPr/>
        </p:nvCxnSpPr>
        <p:spPr>
          <a:xfrm flipH="1">
            <a:off x="2366485" y="4244384"/>
            <a:ext cx="1282878" cy="82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3801D37-D6ED-D590-3C8E-E08F98D20595}"/>
              </a:ext>
            </a:extLst>
          </p:cNvPr>
          <p:cNvSpPr txBox="1"/>
          <p:nvPr/>
        </p:nvSpPr>
        <p:spPr>
          <a:xfrm>
            <a:off x="2422303" y="3933401"/>
            <a:ext cx="1370832" cy="646331"/>
          </a:xfrm>
          <a:prstGeom prst="rect">
            <a:avLst/>
          </a:prstGeom>
          <a:noFill/>
        </p:spPr>
        <p:txBody>
          <a:bodyPr wrap="square">
            <a:spAutoFit/>
          </a:bodyPr>
          <a:lstStyle/>
          <a:p>
            <a:pPr algn="ctr"/>
            <a:r>
              <a:rPr lang="en-US" dirty="0"/>
              <a:t>Diversion</a:t>
            </a:r>
          </a:p>
          <a:p>
            <a:pPr algn="ctr"/>
            <a:r>
              <a:rPr lang="en-US" dirty="0"/>
              <a:t>Distraction</a:t>
            </a:r>
          </a:p>
        </p:txBody>
      </p:sp>
      <p:sp>
        <p:nvSpPr>
          <p:cNvPr id="40" name="TextBox 39">
            <a:extLst>
              <a:ext uri="{FF2B5EF4-FFF2-40B4-BE49-F238E27FC236}">
                <a16:creationId xmlns:a16="http://schemas.microsoft.com/office/drawing/2014/main" id="{E4F5EA4E-CD47-336D-3B5F-92AE66DFB656}"/>
              </a:ext>
            </a:extLst>
          </p:cNvPr>
          <p:cNvSpPr txBox="1"/>
          <p:nvPr/>
        </p:nvSpPr>
        <p:spPr>
          <a:xfrm>
            <a:off x="6857715" y="4718059"/>
            <a:ext cx="1526060" cy="738664"/>
          </a:xfrm>
          <a:prstGeom prst="rect">
            <a:avLst/>
          </a:prstGeom>
          <a:noFill/>
        </p:spPr>
        <p:txBody>
          <a:bodyPr wrap="square" rtlCol="0">
            <a:spAutoFit/>
          </a:bodyPr>
          <a:lstStyle/>
          <a:p>
            <a:r>
              <a:rPr lang="en-US" sz="1400" dirty="0"/>
              <a:t>- See Value</a:t>
            </a:r>
          </a:p>
          <a:p>
            <a:r>
              <a:rPr lang="en-US" sz="1400" dirty="0"/>
              <a:t>- Serve</a:t>
            </a:r>
          </a:p>
          <a:p>
            <a:r>
              <a:rPr lang="en-US" sz="1400" dirty="0"/>
              <a:t>- Forgive</a:t>
            </a:r>
          </a:p>
        </p:txBody>
      </p:sp>
      <p:sp>
        <p:nvSpPr>
          <p:cNvPr id="4" name="TextBox 3">
            <a:extLst>
              <a:ext uri="{FF2B5EF4-FFF2-40B4-BE49-F238E27FC236}">
                <a16:creationId xmlns:a16="http://schemas.microsoft.com/office/drawing/2014/main" id="{2309BC3E-5650-7106-FE79-5CF75564640A}"/>
              </a:ext>
            </a:extLst>
          </p:cNvPr>
          <p:cNvSpPr txBox="1"/>
          <p:nvPr/>
        </p:nvSpPr>
        <p:spPr>
          <a:xfrm>
            <a:off x="5173077" y="1111941"/>
            <a:ext cx="2345325" cy="646331"/>
          </a:xfrm>
          <a:prstGeom prst="rect">
            <a:avLst/>
          </a:prstGeom>
          <a:noFill/>
        </p:spPr>
        <p:txBody>
          <a:bodyPr wrap="square" rtlCol="0">
            <a:spAutoFit/>
          </a:bodyPr>
          <a:lstStyle/>
          <a:p>
            <a:r>
              <a:rPr lang="en-US" sz="1200" dirty="0"/>
              <a:t>- IS Love</a:t>
            </a:r>
          </a:p>
          <a:p>
            <a:r>
              <a:rPr lang="en-US" sz="1200" dirty="0"/>
              <a:t>- Created Man In God’s Image</a:t>
            </a:r>
          </a:p>
          <a:p>
            <a:r>
              <a:rPr lang="en-US" sz="1200" dirty="0"/>
              <a:t>- Gave Man Dominion &amp; Free Will</a:t>
            </a:r>
          </a:p>
        </p:txBody>
      </p:sp>
      <p:sp>
        <p:nvSpPr>
          <p:cNvPr id="8" name="TextBox 7">
            <a:extLst>
              <a:ext uri="{FF2B5EF4-FFF2-40B4-BE49-F238E27FC236}">
                <a16:creationId xmlns:a16="http://schemas.microsoft.com/office/drawing/2014/main" id="{C993E902-A5BB-A558-E1C5-5EC1BE772200}"/>
              </a:ext>
            </a:extLst>
          </p:cNvPr>
          <p:cNvSpPr txBox="1"/>
          <p:nvPr/>
        </p:nvSpPr>
        <p:spPr>
          <a:xfrm>
            <a:off x="5177196" y="1894529"/>
            <a:ext cx="3388955" cy="1200329"/>
          </a:xfrm>
          <a:prstGeom prst="rect">
            <a:avLst/>
          </a:prstGeom>
          <a:noFill/>
        </p:spPr>
        <p:txBody>
          <a:bodyPr wrap="square" rtlCol="0">
            <a:spAutoFit/>
          </a:bodyPr>
          <a:lstStyle/>
          <a:p>
            <a:r>
              <a:rPr lang="en-US" sz="1200" dirty="0"/>
              <a:t>- Expressed Image Of God in Flesh</a:t>
            </a:r>
          </a:p>
          <a:p>
            <a:r>
              <a:rPr lang="en-US" sz="1200" dirty="0"/>
              <a:t>- Fully Submitted, Obedient, Sinless, Gave His Life</a:t>
            </a:r>
          </a:p>
          <a:p>
            <a:r>
              <a:rPr lang="en-US" sz="1200" dirty="0"/>
              <a:t>- Broken Body Paid The Price For Sin </a:t>
            </a:r>
          </a:p>
          <a:p>
            <a:r>
              <a:rPr lang="en-US" sz="1200" dirty="0"/>
              <a:t>- Innocent Blood Forgives/Reunites</a:t>
            </a:r>
          </a:p>
          <a:p>
            <a:r>
              <a:rPr lang="en-US" sz="1200" dirty="0"/>
              <a:t>- Defeated Death, Raised In Flesh On 3</a:t>
            </a:r>
            <a:r>
              <a:rPr lang="en-US" sz="1200" baseline="30000" dirty="0"/>
              <a:t>rd</a:t>
            </a:r>
            <a:r>
              <a:rPr lang="en-US" sz="1200" dirty="0"/>
              <a:t> Day</a:t>
            </a:r>
          </a:p>
          <a:p>
            <a:r>
              <a:rPr lang="en-US" sz="1200" dirty="0"/>
              <a:t>- Released Holy Spirit To Indwell and Restore</a:t>
            </a:r>
          </a:p>
        </p:txBody>
      </p:sp>
      <p:sp>
        <p:nvSpPr>
          <p:cNvPr id="17" name="TextBox 16">
            <a:extLst>
              <a:ext uri="{FF2B5EF4-FFF2-40B4-BE49-F238E27FC236}">
                <a16:creationId xmlns:a16="http://schemas.microsoft.com/office/drawing/2014/main" id="{4C339072-9580-3794-765B-879A7623FA29}"/>
              </a:ext>
            </a:extLst>
          </p:cNvPr>
          <p:cNvSpPr txBox="1"/>
          <p:nvPr/>
        </p:nvSpPr>
        <p:spPr>
          <a:xfrm>
            <a:off x="4526416" y="3516178"/>
            <a:ext cx="2054315" cy="369332"/>
          </a:xfrm>
          <a:prstGeom prst="rect">
            <a:avLst/>
          </a:prstGeom>
          <a:noFill/>
        </p:spPr>
        <p:txBody>
          <a:bodyPr wrap="square" rtlCol="0">
            <a:spAutoFit/>
          </a:bodyPr>
          <a:lstStyle/>
          <a:p>
            <a:pPr algn="ctr"/>
            <a:r>
              <a:rPr lang="en-US" dirty="0"/>
              <a:t>Respond In Love</a:t>
            </a:r>
          </a:p>
        </p:txBody>
      </p:sp>
      <p:sp>
        <p:nvSpPr>
          <p:cNvPr id="12" name="TextBox 11">
            <a:extLst>
              <a:ext uri="{FF2B5EF4-FFF2-40B4-BE49-F238E27FC236}">
                <a16:creationId xmlns:a16="http://schemas.microsoft.com/office/drawing/2014/main" id="{4E9BB6F1-9C3E-3FE7-933D-51D94973F1B4}"/>
              </a:ext>
            </a:extLst>
          </p:cNvPr>
          <p:cNvSpPr txBox="1"/>
          <p:nvPr/>
        </p:nvSpPr>
        <p:spPr>
          <a:xfrm>
            <a:off x="358049" y="4640829"/>
            <a:ext cx="3882491" cy="2185214"/>
          </a:xfrm>
          <a:prstGeom prst="rect">
            <a:avLst/>
          </a:prstGeom>
          <a:noFill/>
        </p:spPr>
        <p:txBody>
          <a:bodyPr wrap="square" rtlCol="0">
            <a:spAutoFit/>
          </a:bodyPr>
          <a:lstStyle/>
          <a:p>
            <a:r>
              <a:rPr lang="en-US" sz="1400" dirty="0"/>
              <a:t>- Self-Conscious / Self-Centered Agendas</a:t>
            </a:r>
          </a:p>
          <a:p>
            <a:r>
              <a:rPr lang="en-US" sz="1400" dirty="0"/>
              <a:t>   (Me, Mine, Here, Now)</a:t>
            </a:r>
          </a:p>
          <a:p>
            <a:pPr marL="458788" lvl="1" indent="-285750">
              <a:buFontTx/>
              <a:buChar char="-"/>
            </a:pPr>
            <a:r>
              <a:rPr lang="en-US" sz="1200" dirty="0"/>
              <a:t>My Life, My Will, My Plan, I’m In Control, I’m Lord</a:t>
            </a:r>
          </a:p>
          <a:p>
            <a:pPr marL="458788" lvl="1" indent="-285750">
              <a:buFontTx/>
              <a:buChar char="-"/>
            </a:pPr>
            <a:r>
              <a:rPr lang="en-US" sz="1200" dirty="0"/>
              <a:t>I must Protect/Defend/Advance My own Interest</a:t>
            </a:r>
          </a:p>
          <a:p>
            <a:pPr marL="458788" lvl="1" indent="-285750">
              <a:buFontTx/>
              <a:buChar char="-"/>
            </a:pPr>
            <a:r>
              <a:rPr lang="en-US" sz="1200" dirty="0"/>
              <a:t>I am strong, I have resources – I don’t need God</a:t>
            </a:r>
          </a:p>
          <a:p>
            <a:pPr marL="458788" lvl="1" indent="-285750">
              <a:buFontTx/>
              <a:buChar char="-"/>
            </a:pPr>
            <a:r>
              <a:rPr lang="en-US" sz="1200" dirty="0"/>
              <a:t>Seek Love In All The Wrong Places</a:t>
            </a:r>
          </a:p>
          <a:p>
            <a:pPr marL="458788" lvl="1" indent="-285750">
              <a:buFontTx/>
              <a:buChar char="-"/>
            </a:pPr>
            <a:r>
              <a:rPr lang="en-US" sz="1200" dirty="0"/>
              <a:t>Worship Money / Things / People</a:t>
            </a:r>
          </a:p>
          <a:p>
            <a:pPr marL="458788" lvl="1" indent="-285750">
              <a:buFontTx/>
              <a:buChar char="-"/>
            </a:pPr>
            <a:r>
              <a:rPr lang="en-US" sz="1200" dirty="0"/>
              <a:t>Escape Via Alcohol, Drugs, Food, Entertainment</a:t>
            </a:r>
          </a:p>
          <a:p>
            <a:pPr marL="458788" lvl="1" indent="-285750">
              <a:buFontTx/>
              <a:buChar char="-"/>
            </a:pPr>
            <a:r>
              <a:rPr lang="en-US" sz="1200" dirty="0"/>
              <a:t>Seek recognition? Who will get credit?</a:t>
            </a:r>
          </a:p>
          <a:p>
            <a:pPr marL="458788" lvl="1" indent="-285750">
              <a:buFontTx/>
              <a:buChar char="-"/>
            </a:pPr>
            <a:r>
              <a:rPr lang="en-US" sz="1200" dirty="0"/>
              <a:t>Seek revenge when wronged, They must pay</a:t>
            </a:r>
          </a:p>
          <a:p>
            <a:pPr marL="458788" lvl="1" indent="-285750">
              <a:buFontTx/>
              <a:buChar char="-"/>
            </a:pPr>
            <a:r>
              <a:rPr lang="en-US" sz="1200" dirty="0"/>
              <a:t>Worry about what others think/say/do  </a:t>
            </a:r>
          </a:p>
        </p:txBody>
      </p:sp>
      <p:sp>
        <p:nvSpPr>
          <p:cNvPr id="26" name="TextBox 25">
            <a:extLst>
              <a:ext uri="{FF2B5EF4-FFF2-40B4-BE49-F238E27FC236}">
                <a16:creationId xmlns:a16="http://schemas.microsoft.com/office/drawing/2014/main" id="{8C1F769A-13EE-B957-4A5F-3BB459AF5BD7}"/>
              </a:ext>
            </a:extLst>
          </p:cNvPr>
          <p:cNvSpPr txBox="1"/>
          <p:nvPr/>
        </p:nvSpPr>
        <p:spPr>
          <a:xfrm>
            <a:off x="5172215" y="1739900"/>
            <a:ext cx="2345325" cy="276999"/>
          </a:xfrm>
          <a:prstGeom prst="rect">
            <a:avLst/>
          </a:prstGeom>
          <a:noFill/>
        </p:spPr>
        <p:txBody>
          <a:bodyPr wrap="square" rtlCol="0">
            <a:spAutoFit/>
          </a:bodyPr>
          <a:lstStyle/>
          <a:p>
            <a:r>
              <a:rPr lang="en-US" sz="1200" dirty="0"/>
              <a:t>- Loves Us And Sent His Son</a:t>
            </a:r>
          </a:p>
        </p:txBody>
      </p:sp>
    </p:spTree>
    <p:extLst>
      <p:ext uri="{BB962C8B-B14F-4D97-AF65-F5344CB8AC3E}">
        <p14:creationId xmlns:p14="http://schemas.microsoft.com/office/powerpoint/2010/main" val="422121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500"/>
                                        <p:tgtEl>
                                          <p:spTgt spid="3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up)">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8" grpId="0" animBg="1"/>
      <p:bldP spid="20" grpId="0"/>
      <p:bldP spid="21" grpId="0"/>
      <p:bldP spid="39" grpId="0"/>
      <p:bldP spid="40" grpId="0"/>
      <p:bldP spid="8" grpId="0"/>
      <p:bldP spid="17" grpId="0"/>
      <p:bldP spid="12"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D366-EF6B-BD2E-D1C1-5D2608DA800F}"/>
              </a:ext>
            </a:extLst>
          </p:cNvPr>
          <p:cNvSpPr>
            <a:spLocks noGrp="1"/>
          </p:cNvSpPr>
          <p:nvPr>
            <p:ph type="title"/>
          </p:nvPr>
        </p:nvSpPr>
        <p:spPr>
          <a:xfrm>
            <a:off x="628650" y="365127"/>
            <a:ext cx="7886700" cy="739774"/>
          </a:xfrm>
        </p:spPr>
        <p:txBody>
          <a:bodyPr>
            <a:normAutofit/>
          </a:bodyPr>
          <a:lstStyle/>
          <a:p>
            <a:r>
              <a:rPr lang="en-US" dirty="0"/>
              <a:t>Barriers To Receiving God’s Love</a:t>
            </a:r>
          </a:p>
        </p:txBody>
      </p:sp>
      <p:graphicFrame>
        <p:nvGraphicFramePr>
          <p:cNvPr id="4" name="Content Placeholder 3">
            <a:extLst>
              <a:ext uri="{FF2B5EF4-FFF2-40B4-BE49-F238E27FC236}">
                <a16:creationId xmlns:a16="http://schemas.microsoft.com/office/drawing/2014/main" id="{ACF45ECF-0A0B-DAED-DE00-31105A0125B7}"/>
              </a:ext>
            </a:extLst>
          </p:cNvPr>
          <p:cNvGraphicFramePr>
            <a:graphicFrameLocks noGrp="1"/>
          </p:cNvGraphicFramePr>
          <p:nvPr>
            <p:ph idx="1"/>
            <p:extLst>
              <p:ext uri="{D42A27DB-BD31-4B8C-83A1-F6EECF244321}">
                <p14:modId xmlns:p14="http://schemas.microsoft.com/office/powerpoint/2010/main" val="4268160641"/>
              </p:ext>
            </p:extLst>
          </p:nvPr>
        </p:nvGraphicFramePr>
        <p:xfrm>
          <a:off x="542158" y="1231900"/>
          <a:ext cx="7996366" cy="4480560"/>
        </p:xfrm>
        <a:graphic>
          <a:graphicData uri="http://schemas.openxmlformats.org/drawingml/2006/table">
            <a:tbl>
              <a:tblPr firstRow="1" bandRow="1">
                <a:tableStyleId>{6E25E649-3F16-4E02-A733-19D2CDBF48F0}</a:tableStyleId>
              </a:tblPr>
              <a:tblGrid>
                <a:gridCol w="1261934">
                  <a:extLst>
                    <a:ext uri="{9D8B030D-6E8A-4147-A177-3AD203B41FA5}">
                      <a16:colId xmlns:a16="http://schemas.microsoft.com/office/drawing/2014/main" val="445351893"/>
                    </a:ext>
                  </a:extLst>
                </a:gridCol>
                <a:gridCol w="4026693">
                  <a:extLst>
                    <a:ext uri="{9D8B030D-6E8A-4147-A177-3AD203B41FA5}">
                      <a16:colId xmlns:a16="http://schemas.microsoft.com/office/drawing/2014/main" val="1008119400"/>
                    </a:ext>
                  </a:extLst>
                </a:gridCol>
                <a:gridCol w="2707739">
                  <a:extLst>
                    <a:ext uri="{9D8B030D-6E8A-4147-A177-3AD203B41FA5}">
                      <a16:colId xmlns:a16="http://schemas.microsoft.com/office/drawing/2014/main" val="3514541781"/>
                    </a:ext>
                  </a:extLst>
                </a:gridCol>
              </a:tblGrid>
              <a:tr h="0">
                <a:tc>
                  <a:txBody>
                    <a:bodyPr/>
                    <a:lstStyle/>
                    <a:p>
                      <a:pPr>
                        <a:buNone/>
                      </a:pPr>
                      <a:r>
                        <a:rPr lang="en-US" dirty="0"/>
                        <a:t>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Basic 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071310"/>
                  </a:ext>
                </a:extLst>
              </a:tr>
              <a:tr h="0">
                <a:tc>
                  <a:txBody>
                    <a:bodyPr/>
                    <a:lstStyle/>
                    <a:p>
                      <a:pPr>
                        <a:buNone/>
                      </a:pPr>
                      <a:r>
                        <a:rPr lang="en-US" dirty="0"/>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Disordered Loves, Worldly Fears</a:t>
                      </a:r>
                    </a:p>
                    <a:p>
                      <a:pPr marL="285750" indent="-285750">
                        <a:buFontTx/>
                        <a:buChar char="-"/>
                      </a:pPr>
                      <a:r>
                        <a:rPr lang="en-US" dirty="0"/>
                        <a:t>Pride/Independence/Self Sufficiency</a:t>
                      </a:r>
                    </a:p>
                    <a:p>
                      <a:pPr marL="285750" indent="-285750">
                        <a:buFontTx/>
                        <a:buChar char="-"/>
                      </a:pPr>
                      <a:r>
                        <a:rPr lang="en-US" dirty="0"/>
                        <a:t>Seek Satisfaction From Worldly Things</a:t>
                      </a:r>
                    </a:p>
                    <a:p>
                      <a:pPr marL="285750" indent="-285750">
                        <a:buFontTx/>
                        <a:buChar char="-"/>
                      </a:pPr>
                      <a:r>
                        <a:rPr lang="en-US" dirty="0"/>
                        <a:t>Fear Of Vulnerability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See God’s Sacrificial Love,</a:t>
                      </a:r>
                    </a:p>
                    <a:p>
                      <a:pPr>
                        <a:buNone/>
                      </a:pPr>
                      <a:r>
                        <a:rPr lang="en-US" dirty="0"/>
                        <a:t>Respond and Surrender,</a:t>
                      </a:r>
                    </a:p>
                    <a:p>
                      <a:pPr>
                        <a:buNone/>
                      </a:pPr>
                      <a:r>
                        <a:rPr lang="en-US" dirty="0"/>
                        <a:t>Born Again / New 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672840"/>
                  </a:ext>
                </a:extLst>
              </a:tr>
              <a:tr h="0">
                <a:tc>
                  <a:txBody>
                    <a:bodyPr/>
                    <a:lstStyle/>
                    <a:p>
                      <a:pPr>
                        <a:buNone/>
                      </a:pPr>
                      <a:r>
                        <a:rPr lang="en-US" dirty="0"/>
                        <a:t>Mind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Lies and Wrong Perspective (God or Self)</a:t>
                      </a:r>
                    </a:p>
                    <a:p>
                      <a:pPr marL="285750" indent="-285750">
                        <a:buFontTx/>
                        <a:buChar char="-"/>
                      </a:pPr>
                      <a:r>
                        <a:rPr lang="en-US" dirty="0"/>
                        <a:t>God Is Not Loving, Doesn’t Love Me</a:t>
                      </a:r>
                    </a:p>
                    <a:p>
                      <a:pPr marL="285750" indent="-285750">
                        <a:buFontTx/>
                        <a:buChar char="-"/>
                      </a:pPr>
                      <a:r>
                        <a:rPr lang="en-US" dirty="0"/>
                        <a:t>God Is Distant, Unknowable</a:t>
                      </a:r>
                    </a:p>
                    <a:p>
                      <a:pPr marL="285750" indent="-285750">
                        <a:buFontTx/>
                        <a:buChar char="-"/>
                      </a:pPr>
                      <a:r>
                        <a:rPr lang="en-US" dirty="0"/>
                        <a:t>I Must Earn My Value</a:t>
                      </a:r>
                    </a:p>
                    <a:p>
                      <a:pPr marL="285750" indent="-285750">
                        <a:buFontTx/>
                        <a:buChar char="-"/>
                      </a:pPr>
                      <a:r>
                        <a:rPr lang="en-US" dirty="0"/>
                        <a:t>I Can Earn Salvation</a:t>
                      </a:r>
                    </a:p>
                    <a:p>
                      <a:pPr marL="285750" indent="-285750">
                        <a:buFontTx/>
                        <a:buChar char="-"/>
                      </a:pPr>
                      <a:r>
                        <a:rPr lang="en-US" dirty="0"/>
                        <a:t>Natural Circumstances Define Reality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Renew Mind with Truth</a:t>
                      </a:r>
                    </a:p>
                    <a:p>
                      <a:pPr>
                        <a:buNone/>
                      </a:pPr>
                      <a:r>
                        <a:rPr lang="en-US" dirty="0"/>
                        <a:t>- God’s Love</a:t>
                      </a:r>
                    </a:p>
                    <a:p>
                      <a:pPr>
                        <a:buNone/>
                      </a:pPr>
                      <a:r>
                        <a:rPr lang="en-US" dirty="0"/>
                        <a:t>- Finished Work On Cross</a:t>
                      </a:r>
                    </a:p>
                    <a:p>
                      <a:pPr>
                        <a:buNone/>
                      </a:pPr>
                      <a:r>
                        <a:rPr lang="en-US" dirty="0"/>
                        <a:t>- New Identity In Christ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837929"/>
                  </a:ext>
                </a:extLst>
              </a:tr>
              <a:tr h="0">
                <a:tc>
                  <a:txBody>
                    <a:bodyPr/>
                    <a:lstStyle/>
                    <a:p>
                      <a:pPr>
                        <a:buNone/>
                      </a:pPr>
                      <a:r>
                        <a:rPr lang="en-US" dirty="0"/>
                        <a:t>Conscience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Accusation, Guilt, Shame, Condemnation</a:t>
                      </a:r>
                    </a:p>
                    <a:p>
                      <a:pPr>
                        <a:buNone/>
                      </a:pPr>
                      <a:r>
                        <a:rPr lang="en-US" dirty="0"/>
                        <a:t>-    I’m Not Worthy</a:t>
                      </a:r>
                    </a:p>
                    <a:p>
                      <a:pPr marL="285750" indent="-285750">
                        <a:buFontTx/>
                        <a:buChar char="-"/>
                      </a:pPr>
                      <a:r>
                        <a:rPr lang="en-US" dirty="0"/>
                        <a:t>God Can’t Forgive What I Have Done</a:t>
                      </a:r>
                    </a:p>
                    <a:p>
                      <a:pPr marL="285750" indent="-285750">
                        <a:buFontTx/>
                        <a:buChar char="-"/>
                      </a:pPr>
                      <a:r>
                        <a:rPr lang="en-US" dirty="0"/>
                        <a:t>It’s Hopeless, I Can Never Change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dirty="0"/>
                        <a:t>Receive Cleansing By Christ’ Blood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945912"/>
                  </a:ext>
                </a:extLst>
              </a:tr>
            </a:tbl>
          </a:graphicData>
        </a:graphic>
      </p:graphicFrame>
      <p:sp>
        <p:nvSpPr>
          <p:cNvPr id="3" name="Slide Number Placeholder 2">
            <a:extLst>
              <a:ext uri="{FF2B5EF4-FFF2-40B4-BE49-F238E27FC236}">
                <a16:creationId xmlns:a16="http://schemas.microsoft.com/office/drawing/2014/main" id="{4BD4FABF-E386-0E4D-7452-1946238FD72D}"/>
              </a:ext>
            </a:extLst>
          </p:cNvPr>
          <p:cNvSpPr>
            <a:spLocks noGrp="1"/>
          </p:cNvSpPr>
          <p:nvPr>
            <p:ph type="sldNum" sz="quarter" idx="12"/>
          </p:nvPr>
        </p:nvSpPr>
        <p:spPr/>
        <p:txBody>
          <a:bodyPr/>
          <a:lstStyle/>
          <a:p>
            <a:fld id="{713146FF-293B-4FA8-BE16-5D670871EC2C}" type="slidenum">
              <a:rPr lang="en-US" smtClean="0"/>
              <a:pPr/>
              <a:t>23</a:t>
            </a:fld>
            <a:endParaRPr lang="en-US"/>
          </a:p>
        </p:txBody>
      </p:sp>
    </p:spTree>
    <p:extLst>
      <p:ext uri="{BB962C8B-B14F-4D97-AF65-F5344CB8AC3E}">
        <p14:creationId xmlns:p14="http://schemas.microsoft.com/office/powerpoint/2010/main" val="4134117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64FD-1625-CA5F-48AA-178B2246F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6C766-BB42-8456-E18F-073FFAB5C91C}"/>
              </a:ext>
            </a:extLst>
          </p:cNvPr>
          <p:cNvSpPr>
            <a:spLocks noGrp="1"/>
          </p:cNvSpPr>
          <p:nvPr>
            <p:ph type="title"/>
          </p:nvPr>
        </p:nvSpPr>
        <p:spPr>
          <a:xfrm>
            <a:off x="628650" y="365127"/>
            <a:ext cx="7886700" cy="739774"/>
          </a:xfrm>
        </p:spPr>
        <p:txBody>
          <a:bodyPr>
            <a:normAutofit/>
          </a:bodyPr>
          <a:lstStyle/>
          <a:p>
            <a:r>
              <a:rPr lang="en-US" dirty="0"/>
              <a:t>Ask For Wisdom - Receiving Love </a:t>
            </a:r>
          </a:p>
        </p:txBody>
      </p:sp>
      <p:sp>
        <p:nvSpPr>
          <p:cNvPr id="4" name="Content Placeholder 3">
            <a:extLst>
              <a:ext uri="{FF2B5EF4-FFF2-40B4-BE49-F238E27FC236}">
                <a16:creationId xmlns:a16="http://schemas.microsoft.com/office/drawing/2014/main" id="{CF7404DF-0525-C815-0CA2-84E89790F6AA}"/>
              </a:ext>
            </a:extLst>
          </p:cNvPr>
          <p:cNvSpPr>
            <a:spLocks noGrp="1"/>
          </p:cNvSpPr>
          <p:nvPr>
            <p:ph idx="1"/>
          </p:nvPr>
        </p:nvSpPr>
        <p:spPr>
          <a:xfrm>
            <a:off x="628650" y="1147233"/>
            <a:ext cx="7886700" cy="4945064"/>
          </a:xfrm>
        </p:spPr>
        <p:txBody>
          <a:bodyPr>
            <a:noAutofit/>
          </a:bodyPr>
          <a:lstStyle/>
          <a:p>
            <a:pPr marL="0" indent="0">
              <a:buNone/>
            </a:pPr>
            <a:r>
              <a:rPr lang="en-US" sz="2400" dirty="0"/>
              <a:t>Lord, What Is Impeding The Flow Of Your Love Into Me? </a:t>
            </a:r>
            <a:r>
              <a:rPr lang="en-US" sz="1600" dirty="0"/>
              <a:t>&lt;~5Min&gt;</a:t>
            </a:r>
            <a:endParaRPr lang="en-US" sz="2400" dirty="0"/>
          </a:p>
          <a:p>
            <a:pPr marL="0" indent="0">
              <a:buNone/>
            </a:pPr>
            <a:r>
              <a:rPr lang="en-US" sz="24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53EDD1F6-1106-3AB6-B7F7-B7A36C92AC28}"/>
              </a:ext>
            </a:extLst>
          </p:cNvPr>
          <p:cNvSpPr>
            <a:spLocks noGrp="1"/>
          </p:cNvSpPr>
          <p:nvPr>
            <p:ph type="sldNum" sz="quarter" idx="12"/>
          </p:nvPr>
        </p:nvSpPr>
        <p:spPr/>
        <p:txBody>
          <a:bodyPr/>
          <a:lstStyle/>
          <a:p>
            <a:fld id="{713146FF-293B-4FA8-BE16-5D670871EC2C}" type="slidenum">
              <a:rPr lang="en-US" smtClean="0"/>
              <a:pPr/>
              <a:t>24</a:t>
            </a:fld>
            <a:endParaRPr lang="en-US"/>
          </a:p>
        </p:txBody>
      </p:sp>
    </p:spTree>
    <p:extLst>
      <p:ext uri="{BB962C8B-B14F-4D97-AF65-F5344CB8AC3E}">
        <p14:creationId xmlns:p14="http://schemas.microsoft.com/office/powerpoint/2010/main" val="311349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5063-9477-DD8D-E1A4-49C23CE64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A1481-D6AA-B9C5-882B-58A2D09F4A5B}"/>
              </a:ext>
            </a:extLst>
          </p:cNvPr>
          <p:cNvSpPr>
            <a:spLocks noGrp="1"/>
          </p:cNvSpPr>
          <p:nvPr>
            <p:ph type="title"/>
          </p:nvPr>
        </p:nvSpPr>
        <p:spPr/>
        <p:txBody>
          <a:bodyPr/>
          <a:lstStyle/>
          <a:p>
            <a:r>
              <a:rPr lang="en-US" dirty="0"/>
              <a:t>Reminder: How – 4 Steps</a:t>
            </a:r>
          </a:p>
        </p:txBody>
      </p:sp>
      <p:sp>
        <p:nvSpPr>
          <p:cNvPr id="3" name="Content Placeholder 2">
            <a:extLst>
              <a:ext uri="{FF2B5EF4-FFF2-40B4-BE49-F238E27FC236}">
                <a16:creationId xmlns:a16="http://schemas.microsoft.com/office/drawing/2014/main" id="{01F3C8AC-BA31-3695-37DE-588FEC272FF2}"/>
              </a:ext>
            </a:extLst>
          </p:cNvPr>
          <p:cNvSpPr>
            <a:spLocks noGrp="1"/>
          </p:cNvSpPr>
          <p:nvPr>
            <p:ph idx="1"/>
          </p:nvPr>
        </p:nvSpPr>
        <p:spPr/>
        <p:txBody>
          <a:bodyPr/>
          <a:lstStyle/>
          <a:p>
            <a:pPr marL="514350" indent="-514350">
              <a:buFont typeface="+mj-lt"/>
              <a:buAutoNum type="arabicPeriod"/>
            </a:pPr>
            <a:r>
              <a:rPr lang="en-US" dirty="0"/>
              <a:t>Quiet Your Mind</a:t>
            </a:r>
          </a:p>
          <a:p>
            <a:pPr marL="514350" indent="-514350">
              <a:buFont typeface="+mj-lt"/>
              <a:buAutoNum type="arabicPeriod"/>
            </a:pPr>
            <a:r>
              <a:rPr lang="en-US" dirty="0"/>
              <a:t>Fix Your Eyes On Jesus</a:t>
            </a:r>
          </a:p>
          <a:p>
            <a:pPr marL="514350" indent="-514350">
              <a:buFont typeface="+mj-lt"/>
              <a:buAutoNum type="arabicPeriod"/>
            </a:pPr>
            <a:r>
              <a:rPr lang="en-US" dirty="0"/>
              <a:t>Ask and Listen – Tune To Flow</a:t>
            </a:r>
          </a:p>
          <a:p>
            <a:pPr marL="514350" indent="-514350">
              <a:buFont typeface="+mj-lt"/>
              <a:buAutoNum type="arabicPeriod"/>
            </a:pPr>
            <a:r>
              <a:rPr lang="en-US" dirty="0"/>
              <a:t>Write</a:t>
            </a:r>
          </a:p>
          <a:p>
            <a:endParaRPr lang="en-US" dirty="0"/>
          </a:p>
          <a:p>
            <a:pPr marL="0" indent="0">
              <a:buNone/>
            </a:pPr>
            <a:r>
              <a:rPr lang="en-US" dirty="0"/>
              <a:t>Helpful Hints</a:t>
            </a:r>
          </a:p>
          <a:p>
            <a:pPr lvl="1"/>
            <a:r>
              <a:rPr lang="en-US" dirty="0"/>
              <a:t>Do Not React Or Evaluate Yet, Just Focus And Record It</a:t>
            </a:r>
          </a:p>
          <a:p>
            <a:pPr lvl="1"/>
            <a:r>
              <a:rPr lang="en-US" dirty="0"/>
              <a:t>If Flow Stops, Refocus on Jesus, Ask If There Is More</a:t>
            </a:r>
          </a:p>
          <a:p>
            <a:pPr lvl="1"/>
            <a:r>
              <a:rPr lang="en-US" dirty="0"/>
              <a:t>You Will Know When You Have The Wole Message</a:t>
            </a:r>
          </a:p>
        </p:txBody>
      </p:sp>
      <p:sp>
        <p:nvSpPr>
          <p:cNvPr id="4" name="Slide Number Placeholder 3">
            <a:extLst>
              <a:ext uri="{FF2B5EF4-FFF2-40B4-BE49-F238E27FC236}">
                <a16:creationId xmlns:a16="http://schemas.microsoft.com/office/drawing/2014/main" id="{52F13E65-32B5-5983-A080-9AFDF9FBB517}"/>
              </a:ext>
            </a:extLst>
          </p:cNvPr>
          <p:cNvSpPr>
            <a:spLocks noGrp="1"/>
          </p:cNvSpPr>
          <p:nvPr>
            <p:ph type="sldNum" sz="quarter" idx="12"/>
          </p:nvPr>
        </p:nvSpPr>
        <p:spPr/>
        <p:txBody>
          <a:bodyPr/>
          <a:lstStyle/>
          <a:p>
            <a:fld id="{713146FF-293B-4FA8-BE16-5D670871EC2C}" type="slidenum">
              <a:rPr lang="en-US" smtClean="0"/>
              <a:t>25</a:t>
            </a:fld>
            <a:endParaRPr lang="en-US"/>
          </a:p>
        </p:txBody>
      </p:sp>
    </p:spTree>
    <p:extLst>
      <p:ext uri="{BB962C8B-B14F-4D97-AF65-F5344CB8AC3E}">
        <p14:creationId xmlns:p14="http://schemas.microsoft.com/office/powerpoint/2010/main" val="143329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C9CA7-55D7-D7B9-B407-472F12C02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F6765F-A607-C402-9CAA-4C6BD98C1E13}"/>
              </a:ext>
            </a:extLst>
          </p:cNvPr>
          <p:cNvSpPr>
            <a:spLocks noGrp="1"/>
          </p:cNvSpPr>
          <p:nvPr>
            <p:ph type="title"/>
          </p:nvPr>
        </p:nvSpPr>
        <p:spPr/>
        <p:txBody>
          <a:bodyPr>
            <a:normAutofit/>
          </a:bodyPr>
          <a:lstStyle/>
          <a:p>
            <a:r>
              <a:rPr lang="en-US" dirty="0"/>
              <a:t>Test It…Know It Is God’s Voice</a:t>
            </a:r>
          </a:p>
        </p:txBody>
      </p:sp>
      <p:sp>
        <p:nvSpPr>
          <p:cNvPr id="3" name="Content Placeholder 2">
            <a:extLst>
              <a:ext uri="{FF2B5EF4-FFF2-40B4-BE49-F238E27FC236}">
                <a16:creationId xmlns:a16="http://schemas.microsoft.com/office/drawing/2014/main" id="{7FCB1BDD-D26C-C25A-E80E-558964D46BB8}"/>
              </a:ext>
            </a:extLst>
          </p:cNvPr>
          <p:cNvSpPr>
            <a:spLocks noGrp="1"/>
          </p:cNvSpPr>
          <p:nvPr>
            <p:ph idx="1"/>
          </p:nvPr>
        </p:nvSpPr>
        <p:spPr/>
        <p:txBody>
          <a:bodyPr>
            <a:normAutofit/>
          </a:bodyPr>
          <a:lstStyle/>
          <a:p>
            <a:r>
              <a:rPr lang="en-US" dirty="0"/>
              <a:t>Fatherly – Positive, Supportive, Encouraging</a:t>
            </a:r>
          </a:p>
          <a:p>
            <a:r>
              <a:rPr lang="en-US" dirty="0"/>
              <a:t>Higher Perspective </a:t>
            </a:r>
          </a:p>
          <a:p>
            <a:r>
              <a:rPr lang="en-US" dirty="0"/>
              <a:t>Aligned With Scripture</a:t>
            </a:r>
          </a:p>
          <a:p>
            <a:r>
              <a:rPr lang="en-US" dirty="0"/>
              <a:t>Resonates As Truth in Your Spirit</a:t>
            </a:r>
          </a:p>
          <a:p>
            <a:r>
              <a:rPr lang="en-US" dirty="0"/>
              <a:t>Bears Fruit When You Act On It</a:t>
            </a:r>
          </a:p>
          <a:p>
            <a:endParaRPr lang="en-US" dirty="0"/>
          </a:p>
          <a:p>
            <a:endParaRPr lang="en-US" dirty="0"/>
          </a:p>
          <a:p>
            <a:r>
              <a:rPr lang="en-US" dirty="0"/>
              <a:t>Recommend Sharing With 2 or more Trusted Spiritual Advisors As You Build Proficiency </a:t>
            </a:r>
          </a:p>
        </p:txBody>
      </p:sp>
      <p:sp>
        <p:nvSpPr>
          <p:cNvPr id="4" name="Slide Number Placeholder 3">
            <a:extLst>
              <a:ext uri="{FF2B5EF4-FFF2-40B4-BE49-F238E27FC236}">
                <a16:creationId xmlns:a16="http://schemas.microsoft.com/office/drawing/2014/main" id="{BBD46645-F8CD-3FC3-A26D-221CFFD506C2}"/>
              </a:ext>
            </a:extLst>
          </p:cNvPr>
          <p:cNvSpPr>
            <a:spLocks noGrp="1"/>
          </p:cNvSpPr>
          <p:nvPr>
            <p:ph type="sldNum" sz="quarter" idx="12"/>
          </p:nvPr>
        </p:nvSpPr>
        <p:spPr/>
        <p:txBody>
          <a:bodyPr/>
          <a:lstStyle/>
          <a:p>
            <a:fld id="{713146FF-293B-4FA8-BE16-5D670871EC2C}" type="slidenum">
              <a:rPr lang="en-US" smtClean="0"/>
              <a:t>26</a:t>
            </a:fld>
            <a:endParaRPr lang="en-US"/>
          </a:p>
        </p:txBody>
      </p:sp>
    </p:spTree>
    <p:extLst>
      <p:ext uri="{BB962C8B-B14F-4D97-AF65-F5344CB8AC3E}">
        <p14:creationId xmlns:p14="http://schemas.microsoft.com/office/powerpoint/2010/main" val="4207262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333-7A60-239C-76B7-4082BA5A5B6C}"/>
              </a:ext>
            </a:extLst>
          </p:cNvPr>
          <p:cNvSpPr>
            <a:spLocks noGrp="1"/>
          </p:cNvSpPr>
          <p:nvPr>
            <p:ph type="title"/>
          </p:nvPr>
        </p:nvSpPr>
        <p:spPr/>
        <p:txBody>
          <a:bodyPr/>
          <a:lstStyle/>
          <a:p>
            <a:r>
              <a:rPr lang="en-US" dirty="0"/>
              <a:t>Receiving God’s Love</a:t>
            </a:r>
          </a:p>
        </p:txBody>
      </p:sp>
      <p:graphicFrame>
        <p:nvGraphicFramePr>
          <p:cNvPr id="5" name="Content Placeholder 4">
            <a:extLst>
              <a:ext uri="{FF2B5EF4-FFF2-40B4-BE49-F238E27FC236}">
                <a16:creationId xmlns:a16="http://schemas.microsoft.com/office/drawing/2014/main" id="{1FE5E099-A53E-47C6-6648-67CBAA2F9E55}"/>
              </a:ext>
            </a:extLst>
          </p:cNvPr>
          <p:cNvGraphicFramePr>
            <a:graphicFrameLocks noGrp="1"/>
          </p:cNvGraphicFramePr>
          <p:nvPr>
            <p:ph idx="1"/>
            <p:extLst>
              <p:ext uri="{D42A27DB-BD31-4B8C-83A1-F6EECF244321}">
                <p14:modId xmlns:p14="http://schemas.microsoft.com/office/powerpoint/2010/main" val="2330424981"/>
              </p:ext>
            </p:extLst>
          </p:nvPr>
        </p:nvGraphicFramePr>
        <p:xfrm>
          <a:off x="628650" y="1921351"/>
          <a:ext cx="7886700" cy="2194560"/>
        </p:xfrm>
        <a:graphic>
          <a:graphicData uri="http://schemas.openxmlformats.org/drawingml/2006/table">
            <a:tbl>
              <a:tblPr firstRow="1" bandRow="1">
                <a:tableStyleId>{5C22544A-7EE6-4342-B048-85BDC9FD1C3A}</a:tableStyleId>
              </a:tblPr>
              <a:tblGrid>
                <a:gridCol w="3702393">
                  <a:extLst>
                    <a:ext uri="{9D8B030D-6E8A-4147-A177-3AD203B41FA5}">
                      <a16:colId xmlns:a16="http://schemas.microsoft.com/office/drawing/2014/main" val="1532940055"/>
                    </a:ext>
                  </a:extLst>
                </a:gridCol>
                <a:gridCol w="2662881">
                  <a:extLst>
                    <a:ext uri="{9D8B030D-6E8A-4147-A177-3AD203B41FA5}">
                      <a16:colId xmlns:a16="http://schemas.microsoft.com/office/drawing/2014/main" val="518363293"/>
                    </a:ext>
                  </a:extLst>
                </a:gridCol>
                <a:gridCol w="1521426">
                  <a:extLst>
                    <a:ext uri="{9D8B030D-6E8A-4147-A177-3AD203B41FA5}">
                      <a16:colId xmlns:a16="http://schemas.microsoft.com/office/drawing/2014/main" val="3105423440"/>
                    </a:ext>
                  </a:extLst>
                </a:gridCol>
              </a:tblGrid>
              <a:tr h="0">
                <a:tc>
                  <a:txBody>
                    <a:bodyPr/>
                    <a:lstStyle/>
                    <a:p>
                      <a:pPr>
                        <a:buNone/>
                      </a:pPr>
                      <a:r>
                        <a:rPr lang="en-US" dirty="0"/>
                        <a:t>Aspect</a:t>
                      </a:r>
                    </a:p>
                  </a:txBody>
                  <a:tcPr anchor="ctr"/>
                </a:tc>
                <a:tc>
                  <a:txBody>
                    <a:bodyPr/>
                    <a:lstStyle/>
                    <a:p>
                      <a:pPr>
                        <a:buNone/>
                      </a:pPr>
                      <a:r>
                        <a:rPr lang="en-US"/>
                        <a:t>Key Question</a:t>
                      </a:r>
                    </a:p>
                  </a:txBody>
                  <a:tcPr anchor="ctr"/>
                </a:tc>
                <a:tc>
                  <a:txBody>
                    <a:bodyPr/>
                    <a:lstStyle/>
                    <a:p>
                      <a:pPr>
                        <a:buNone/>
                      </a:pPr>
                      <a:r>
                        <a:rPr lang="en-US"/>
                        <a:t>Result</a:t>
                      </a:r>
                    </a:p>
                  </a:txBody>
                  <a:tcPr anchor="ctr"/>
                </a:tc>
                <a:extLst>
                  <a:ext uri="{0D108BD9-81ED-4DB2-BD59-A6C34878D82A}">
                    <a16:rowId xmlns:a16="http://schemas.microsoft.com/office/drawing/2014/main" val="3371692591"/>
                  </a:ext>
                </a:extLst>
              </a:tr>
              <a:tr h="0">
                <a:tc>
                  <a:txBody>
                    <a:bodyPr/>
                    <a:lstStyle/>
                    <a:p>
                      <a:pPr>
                        <a:buNone/>
                      </a:pPr>
                      <a:r>
                        <a:rPr lang="en-US" b="1" dirty="0"/>
                        <a:t>See God's Love, Jesus’ Sacrifice</a:t>
                      </a:r>
                      <a:endParaRPr lang="en-US" dirty="0"/>
                    </a:p>
                  </a:txBody>
                  <a:tcPr anchor="ctr"/>
                </a:tc>
                <a:tc>
                  <a:txBody>
                    <a:bodyPr/>
                    <a:lstStyle/>
                    <a:p>
                      <a:pPr>
                        <a:buNone/>
                      </a:pPr>
                      <a:r>
                        <a:rPr lang="en-US"/>
                        <a:t>What did God do for me?</a:t>
                      </a:r>
                    </a:p>
                  </a:txBody>
                  <a:tcPr anchor="ctr"/>
                </a:tc>
                <a:tc>
                  <a:txBody>
                    <a:bodyPr/>
                    <a:lstStyle/>
                    <a:p>
                      <a:pPr>
                        <a:buNone/>
                      </a:pPr>
                      <a:r>
                        <a:rPr lang="en-US"/>
                        <a:t>Gratitude</a:t>
                      </a:r>
                    </a:p>
                  </a:txBody>
                  <a:tcPr anchor="ctr"/>
                </a:tc>
                <a:extLst>
                  <a:ext uri="{0D108BD9-81ED-4DB2-BD59-A6C34878D82A}">
                    <a16:rowId xmlns:a16="http://schemas.microsoft.com/office/drawing/2014/main" val="113530830"/>
                  </a:ext>
                </a:extLst>
              </a:tr>
              <a:tr h="0">
                <a:tc>
                  <a:txBody>
                    <a:bodyPr/>
                    <a:lstStyle/>
                    <a:p>
                      <a:pPr>
                        <a:buNone/>
                      </a:pPr>
                      <a:r>
                        <a:rPr lang="en-US" b="1" dirty="0"/>
                        <a:t>Submit To Jesus As Lord</a:t>
                      </a:r>
                      <a:endParaRPr lang="en-US" dirty="0"/>
                    </a:p>
                  </a:txBody>
                  <a:tcPr anchor="ctr"/>
                </a:tc>
                <a:tc>
                  <a:txBody>
                    <a:bodyPr/>
                    <a:lstStyle/>
                    <a:p>
                      <a:pPr>
                        <a:buNone/>
                      </a:pPr>
                      <a:r>
                        <a:rPr lang="en-US"/>
                        <a:t>How should I respond?</a:t>
                      </a:r>
                    </a:p>
                  </a:txBody>
                  <a:tcPr anchor="ctr"/>
                </a:tc>
                <a:tc>
                  <a:txBody>
                    <a:bodyPr/>
                    <a:lstStyle/>
                    <a:p>
                      <a:pPr>
                        <a:buNone/>
                      </a:pPr>
                      <a:r>
                        <a:rPr lang="en-US"/>
                        <a:t>Alignment</a:t>
                      </a:r>
                    </a:p>
                  </a:txBody>
                  <a:tcPr anchor="ctr"/>
                </a:tc>
                <a:extLst>
                  <a:ext uri="{0D108BD9-81ED-4DB2-BD59-A6C34878D82A}">
                    <a16:rowId xmlns:a16="http://schemas.microsoft.com/office/drawing/2014/main" val="520706100"/>
                  </a:ext>
                </a:extLst>
              </a:tr>
              <a:tr h="0">
                <a:tc>
                  <a:txBody>
                    <a:bodyPr/>
                    <a:lstStyle/>
                    <a:p>
                      <a:pPr>
                        <a:buNone/>
                      </a:pPr>
                      <a:r>
                        <a:rPr lang="en-US" b="1" dirty="0"/>
                        <a:t>Embrace Finished Work On The Cross</a:t>
                      </a:r>
                      <a:endParaRPr lang="en-US" dirty="0"/>
                    </a:p>
                  </a:txBody>
                  <a:tcPr anchor="ctr"/>
                </a:tc>
                <a:tc>
                  <a:txBody>
                    <a:bodyPr/>
                    <a:lstStyle/>
                    <a:p>
                      <a:pPr>
                        <a:buNone/>
                      </a:pPr>
                      <a:r>
                        <a:rPr lang="en-US"/>
                        <a:t>What changed?</a:t>
                      </a:r>
                    </a:p>
                  </a:txBody>
                  <a:tcPr anchor="ctr"/>
                </a:tc>
                <a:tc>
                  <a:txBody>
                    <a:bodyPr/>
                    <a:lstStyle/>
                    <a:p>
                      <a:pPr>
                        <a:buNone/>
                      </a:pPr>
                      <a:r>
                        <a:rPr lang="en-US"/>
                        <a:t>Confidence</a:t>
                      </a:r>
                    </a:p>
                  </a:txBody>
                  <a:tcPr anchor="ctr"/>
                </a:tc>
                <a:extLst>
                  <a:ext uri="{0D108BD9-81ED-4DB2-BD59-A6C34878D82A}">
                    <a16:rowId xmlns:a16="http://schemas.microsoft.com/office/drawing/2014/main" val="881393818"/>
                  </a:ext>
                </a:extLst>
              </a:tr>
              <a:tr h="0">
                <a:tc>
                  <a:txBody>
                    <a:bodyPr/>
                    <a:lstStyle/>
                    <a:p>
                      <a:pPr>
                        <a:buNone/>
                      </a:pPr>
                      <a:r>
                        <a:rPr lang="en-US" b="1" dirty="0"/>
                        <a:t>Accept My New Identity</a:t>
                      </a:r>
                      <a:endParaRPr lang="en-US" dirty="0"/>
                    </a:p>
                  </a:txBody>
                  <a:tcPr anchor="ctr"/>
                </a:tc>
                <a:tc>
                  <a:txBody>
                    <a:bodyPr/>
                    <a:lstStyle/>
                    <a:p>
                      <a:pPr>
                        <a:buNone/>
                      </a:pPr>
                      <a:r>
                        <a:rPr lang="en-US"/>
                        <a:t>Who am I now?</a:t>
                      </a:r>
                    </a:p>
                  </a:txBody>
                  <a:tcPr anchor="ctr"/>
                </a:tc>
                <a:tc>
                  <a:txBody>
                    <a:bodyPr/>
                    <a:lstStyle/>
                    <a:p>
                      <a:pPr>
                        <a:buNone/>
                      </a:pPr>
                      <a:r>
                        <a:rPr lang="en-US"/>
                        <a:t>Identity</a:t>
                      </a:r>
                    </a:p>
                  </a:txBody>
                  <a:tcPr anchor="ctr"/>
                </a:tc>
                <a:extLst>
                  <a:ext uri="{0D108BD9-81ED-4DB2-BD59-A6C34878D82A}">
                    <a16:rowId xmlns:a16="http://schemas.microsoft.com/office/drawing/2014/main" val="3636933364"/>
                  </a:ext>
                </a:extLst>
              </a:tr>
              <a:tr h="0">
                <a:tc>
                  <a:txBody>
                    <a:bodyPr/>
                    <a:lstStyle/>
                    <a:p>
                      <a:pPr>
                        <a:buNone/>
                      </a:pPr>
                      <a:r>
                        <a:rPr lang="en-US" b="1" dirty="0"/>
                        <a:t>Receive My Inheritance</a:t>
                      </a:r>
                      <a:endParaRPr lang="en-US" dirty="0"/>
                    </a:p>
                  </a:txBody>
                  <a:tcPr anchor="ctr"/>
                </a:tc>
                <a:tc>
                  <a:txBody>
                    <a:bodyPr/>
                    <a:lstStyle/>
                    <a:p>
                      <a:pPr>
                        <a:buNone/>
                      </a:pPr>
                      <a:r>
                        <a:rPr lang="en-US" dirty="0"/>
                        <a:t>What has God given me?</a:t>
                      </a:r>
                    </a:p>
                  </a:txBody>
                  <a:tcPr anchor="ctr"/>
                </a:tc>
                <a:tc>
                  <a:txBody>
                    <a:bodyPr/>
                    <a:lstStyle/>
                    <a:p>
                      <a:pPr>
                        <a:buNone/>
                      </a:pPr>
                      <a:r>
                        <a:rPr lang="en-US" dirty="0"/>
                        <a:t>Security</a:t>
                      </a:r>
                    </a:p>
                  </a:txBody>
                  <a:tcPr anchor="ctr"/>
                </a:tc>
                <a:extLst>
                  <a:ext uri="{0D108BD9-81ED-4DB2-BD59-A6C34878D82A}">
                    <a16:rowId xmlns:a16="http://schemas.microsoft.com/office/drawing/2014/main" val="365610844"/>
                  </a:ext>
                </a:extLst>
              </a:tr>
            </a:tbl>
          </a:graphicData>
        </a:graphic>
      </p:graphicFrame>
      <p:sp>
        <p:nvSpPr>
          <p:cNvPr id="4" name="Slide Number Placeholder 3">
            <a:extLst>
              <a:ext uri="{FF2B5EF4-FFF2-40B4-BE49-F238E27FC236}">
                <a16:creationId xmlns:a16="http://schemas.microsoft.com/office/drawing/2014/main" id="{6D621DA5-8CA0-A850-CF48-7614F7388384}"/>
              </a:ext>
            </a:extLst>
          </p:cNvPr>
          <p:cNvSpPr>
            <a:spLocks noGrp="1"/>
          </p:cNvSpPr>
          <p:nvPr>
            <p:ph type="sldNum" sz="quarter" idx="12"/>
          </p:nvPr>
        </p:nvSpPr>
        <p:spPr/>
        <p:txBody>
          <a:bodyPr/>
          <a:lstStyle/>
          <a:p>
            <a:fld id="{713146FF-293B-4FA8-BE16-5D670871EC2C}" type="slidenum">
              <a:rPr lang="en-US" smtClean="0"/>
              <a:t>27</a:t>
            </a:fld>
            <a:endParaRPr lang="en-US"/>
          </a:p>
        </p:txBody>
      </p:sp>
    </p:spTree>
    <p:extLst>
      <p:ext uri="{BB962C8B-B14F-4D97-AF65-F5344CB8AC3E}">
        <p14:creationId xmlns:p14="http://schemas.microsoft.com/office/powerpoint/2010/main" val="5841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C5E1-E908-27FE-E2DA-76A50E8F0554}"/>
              </a:ext>
            </a:extLst>
          </p:cNvPr>
          <p:cNvSpPr>
            <a:spLocks noGrp="1"/>
          </p:cNvSpPr>
          <p:nvPr>
            <p:ph type="title"/>
          </p:nvPr>
        </p:nvSpPr>
        <p:spPr/>
        <p:txBody>
          <a:bodyPr/>
          <a:lstStyle/>
          <a:p>
            <a:r>
              <a:rPr lang="en-US" dirty="0"/>
              <a:t>See God/Jesus’ Sacrificial Love</a:t>
            </a:r>
          </a:p>
        </p:txBody>
      </p:sp>
      <p:graphicFrame>
        <p:nvGraphicFramePr>
          <p:cNvPr id="5" name="Content Placeholder 4">
            <a:extLst>
              <a:ext uri="{FF2B5EF4-FFF2-40B4-BE49-F238E27FC236}">
                <a16:creationId xmlns:a16="http://schemas.microsoft.com/office/drawing/2014/main" id="{E57E37BD-EB6E-61FA-B295-B68D17DC4795}"/>
              </a:ext>
            </a:extLst>
          </p:cNvPr>
          <p:cNvGraphicFramePr>
            <a:graphicFrameLocks noGrp="1"/>
          </p:cNvGraphicFramePr>
          <p:nvPr>
            <p:ph idx="1"/>
            <p:extLst>
              <p:ext uri="{D42A27DB-BD31-4B8C-83A1-F6EECF244321}">
                <p14:modId xmlns:p14="http://schemas.microsoft.com/office/powerpoint/2010/main" val="2296489871"/>
              </p:ext>
            </p:extLst>
          </p:nvPr>
        </p:nvGraphicFramePr>
        <p:xfrm>
          <a:off x="628650" y="1104901"/>
          <a:ext cx="7886700" cy="5212080"/>
        </p:xfrm>
        <a:graphic>
          <a:graphicData uri="http://schemas.openxmlformats.org/drawingml/2006/table">
            <a:tbl>
              <a:tblPr firstRow="1" bandRow="1">
                <a:tableStyleId>{B301B821-A1FF-4177-AEE7-76D212191A09}</a:tableStyleId>
              </a:tblPr>
              <a:tblGrid>
                <a:gridCol w="3189588">
                  <a:extLst>
                    <a:ext uri="{9D8B030D-6E8A-4147-A177-3AD203B41FA5}">
                      <a16:colId xmlns:a16="http://schemas.microsoft.com/office/drawing/2014/main" val="3044222139"/>
                    </a:ext>
                  </a:extLst>
                </a:gridCol>
                <a:gridCol w="4697112">
                  <a:extLst>
                    <a:ext uri="{9D8B030D-6E8A-4147-A177-3AD203B41FA5}">
                      <a16:colId xmlns:a16="http://schemas.microsoft.com/office/drawing/2014/main" val="2094103829"/>
                    </a:ext>
                  </a:extLst>
                </a:gridCol>
              </a:tblGrid>
              <a:tr h="0">
                <a:tc>
                  <a:txBody>
                    <a:bodyPr/>
                    <a:lstStyle/>
                    <a:p>
                      <a:pPr>
                        <a:buNone/>
                      </a:pPr>
                      <a:r>
                        <a:rPr lang="en-US"/>
                        <a:t>Truth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Key Verse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889999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God loved me enough to come into creation in the flesh and suffer in my 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b="1" dirty="0"/>
                        <a:t>1 John 4:9-10 –</a:t>
                      </a:r>
                      <a:r>
                        <a:rPr lang="en-US" dirty="0"/>
                        <a:t> “In this the love of God was made manifest among us, that God sent his only Son into the world, so that we might live through Him. … He loved us and sent his Son to be the propitiation for our sins.”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35534"/>
                  </a:ext>
                </a:extLst>
              </a:tr>
              <a:tr h="0">
                <a:tc>
                  <a:txBody>
                    <a:bodyPr/>
                    <a:lstStyle/>
                    <a:p>
                      <a:pPr>
                        <a:buNone/>
                      </a:pPr>
                      <a:r>
                        <a:rPr lang="en-US" b="0" dirty="0"/>
                        <a:t>God demonstrated His love through Jesus' sacrifice.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b="1" dirty="0"/>
                        <a:t>Romans 5:8</a:t>
                      </a:r>
                      <a:r>
                        <a:rPr lang="en-US" dirty="0"/>
                        <a:t> — "But God demonstrates His own love toward us, in that while we were still sinners, Christ died for 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418974"/>
                  </a:ext>
                </a:extLst>
              </a:tr>
              <a:tr h="0">
                <a:tc>
                  <a:txBody>
                    <a:bodyPr/>
                    <a:lstStyle/>
                    <a:p>
                      <a:pPr>
                        <a:buNone/>
                      </a:pPr>
                      <a:r>
                        <a:rPr lang="en-US" b="0" dirty="0"/>
                        <a:t>Jesus willingly gave Himself for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b="1"/>
                        <a:t>John 15:13</a:t>
                      </a:r>
                      <a:r>
                        <a:rPr lang="en-US"/>
                        <a:t> — "Greater love has no one than this, than to lay down one's life for his friends."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978424"/>
                  </a:ext>
                </a:extLst>
              </a:tr>
              <a:tr h="0">
                <a:tc>
                  <a:txBody>
                    <a:bodyPr/>
                    <a:lstStyle/>
                    <a:p>
                      <a:pPr>
                        <a:buNone/>
                      </a:pPr>
                      <a:r>
                        <a:rPr lang="en-US" b="0" dirty="0"/>
                        <a:t>God paid an immeasurable price to redeem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b="1" dirty="0"/>
                        <a:t>1 Peter 1:18-19</a:t>
                      </a:r>
                      <a:r>
                        <a:rPr lang="en-US" dirty="0"/>
                        <a:t> — "Redeemed... with the precious blood of Christ.“</a:t>
                      </a:r>
                    </a:p>
                    <a:p>
                      <a:pPr>
                        <a:buNone/>
                      </a:pPr>
                      <a:r>
                        <a:rPr lang="en-US" b="1" dirty="0"/>
                        <a:t>1 Peter 2:24 – “</a:t>
                      </a:r>
                      <a:r>
                        <a:rPr lang="en-US" dirty="0"/>
                        <a:t> who Himself bore our sins in His own body on the tree…”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731896"/>
                  </a:ext>
                </a:extLst>
              </a:tr>
              <a:tr h="0">
                <a:tc>
                  <a:txBody>
                    <a:bodyPr/>
                    <a:lstStyle/>
                    <a:p>
                      <a:pPr>
                        <a:buNone/>
                      </a:pPr>
                      <a:r>
                        <a:rPr lang="en-US" b="0" dirty="0"/>
                        <a:t>Jesus absorbed abuse and forgave His abusers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b="1" dirty="0"/>
                        <a:t>Luke 23:34</a:t>
                      </a:r>
                      <a:r>
                        <a:rPr lang="en-US" dirty="0"/>
                        <a:t> - “…Father, forgive them, for they know not what they do.”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330555"/>
                  </a:ext>
                </a:extLst>
              </a:tr>
            </a:tbl>
          </a:graphicData>
        </a:graphic>
      </p:graphicFrame>
      <p:sp>
        <p:nvSpPr>
          <p:cNvPr id="4" name="Slide Number Placeholder 3">
            <a:extLst>
              <a:ext uri="{FF2B5EF4-FFF2-40B4-BE49-F238E27FC236}">
                <a16:creationId xmlns:a16="http://schemas.microsoft.com/office/drawing/2014/main" id="{A2FEFD15-CA93-6336-FAB0-DB55DFA3368A}"/>
              </a:ext>
            </a:extLst>
          </p:cNvPr>
          <p:cNvSpPr>
            <a:spLocks noGrp="1"/>
          </p:cNvSpPr>
          <p:nvPr>
            <p:ph type="sldNum" sz="quarter" idx="12"/>
          </p:nvPr>
        </p:nvSpPr>
        <p:spPr/>
        <p:txBody>
          <a:bodyPr/>
          <a:lstStyle/>
          <a:p>
            <a:fld id="{713146FF-293B-4FA8-BE16-5D670871EC2C}" type="slidenum">
              <a:rPr lang="en-US" smtClean="0"/>
              <a:t>28</a:t>
            </a:fld>
            <a:endParaRPr lang="en-US"/>
          </a:p>
        </p:txBody>
      </p:sp>
    </p:spTree>
    <p:extLst>
      <p:ext uri="{BB962C8B-B14F-4D97-AF65-F5344CB8AC3E}">
        <p14:creationId xmlns:p14="http://schemas.microsoft.com/office/powerpoint/2010/main" val="387609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0ECF-740D-3828-8E44-80712C69B604}"/>
              </a:ext>
            </a:extLst>
          </p:cNvPr>
          <p:cNvSpPr>
            <a:spLocks noGrp="1"/>
          </p:cNvSpPr>
          <p:nvPr>
            <p:ph type="title"/>
          </p:nvPr>
        </p:nvSpPr>
        <p:spPr/>
        <p:txBody>
          <a:bodyPr>
            <a:normAutofit/>
          </a:bodyPr>
          <a:lstStyle/>
          <a:p>
            <a:r>
              <a:rPr lang="en-US" dirty="0"/>
              <a:t>Who Is Lord/Directing Your Life?</a:t>
            </a:r>
          </a:p>
        </p:txBody>
      </p:sp>
      <p:graphicFrame>
        <p:nvGraphicFramePr>
          <p:cNvPr id="5" name="Content Placeholder 4">
            <a:extLst>
              <a:ext uri="{FF2B5EF4-FFF2-40B4-BE49-F238E27FC236}">
                <a16:creationId xmlns:a16="http://schemas.microsoft.com/office/drawing/2014/main" id="{F9476448-C0BA-6942-464B-AD6E65E1ED59}"/>
              </a:ext>
            </a:extLst>
          </p:cNvPr>
          <p:cNvGraphicFramePr>
            <a:graphicFrameLocks noGrp="1"/>
          </p:cNvGraphicFramePr>
          <p:nvPr>
            <p:ph idx="1"/>
            <p:extLst>
              <p:ext uri="{D42A27DB-BD31-4B8C-83A1-F6EECF244321}">
                <p14:modId xmlns:p14="http://schemas.microsoft.com/office/powerpoint/2010/main" val="1900859242"/>
              </p:ext>
            </p:extLst>
          </p:nvPr>
        </p:nvGraphicFramePr>
        <p:xfrm>
          <a:off x="673442" y="1231902"/>
          <a:ext cx="7841908" cy="4050984"/>
        </p:xfrm>
        <a:graphic>
          <a:graphicData uri="http://schemas.openxmlformats.org/drawingml/2006/table">
            <a:tbl>
              <a:tblPr firstRow="1" bandRow="1">
                <a:tableStyleId>{B301B821-A1FF-4177-AEE7-76D212191A09}</a:tableStyleId>
              </a:tblPr>
              <a:tblGrid>
                <a:gridCol w="970007">
                  <a:extLst>
                    <a:ext uri="{9D8B030D-6E8A-4147-A177-3AD203B41FA5}">
                      <a16:colId xmlns:a16="http://schemas.microsoft.com/office/drawing/2014/main" val="2785029786"/>
                    </a:ext>
                  </a:extLst>
                </a:gridCol>
                <a:gridCol w="1705232">
                  <a:extLst>
                    <a:ext uri="{9D8B030D-6E8A-4147-A177-3AD203B41FA5}">
                      <a16:colId xmlns:a16="http://schemas.microsoft.com/office/drawing/2014/main" val="2942993236"/>
                    </a:ext>
                  </a:extLst>
                </a:gridCol>
                <a:gridCol w="1983260">
                  <a:extLst>
                    <a:ext uri="{9D8B030D-6E8A-4147-A177-3AD203B41FA5}">
                      <a16:colId xmlns:a16="http://schemas.microsoft.com/office/drawing/2014/main" val="1889612019"/>
                    </a:ext>
                  </a:extLst>
                </a:gridCol>
                <a:gridCol w="3183409">
                  <a:extLst>
                    <a:ext uri="{9D8B030D-6E8A-4147-A177-3AD203B41FA5}">
                      <a16:colId xmlns:a16="http://schemas.microsoft.com/office/drawing/2014/main" val="1413956927"/>
                    </a:ext>
                  </a:extLst>
                </a:gridCol>
              </a:tblGrid>
              <a:tr h="189639">
                <a:tc>
                  <a:txBody>
                    <a:bodyPr/>
                    <a:lstStyle/>
                    <a:p>
                      <a:pPr algn="ctr">
                        <a:buNone/>
                      </a:pPr>
                      <a:r>
                        <a:rPr lang="en-US" sz="1400" dirty="0"/>
                        <a:t>Aspect</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Self As Lord</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sz="1400" dirty="0"/>
                        <a:t>Jesus As Lord</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Key Verse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366443"/>
                  </a:ext>
                </a:extLst>
              </a:tr>
              <a:tr h="272557">
                <a:tc>
                  <a:txBody>
                    <a:bodyPr/>
                    <a:lstStyle/>
                    <a:p>
                      <a:pPr>
                        <a:buNone/>
                      </a:pPr>
                      <a:r>
                        <a:rPr lang="en-US" sz="1400" b="1" dirty="0"/>
                        <a:t>Ownership</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My life belongs to me.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My life belongs to Christ.</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1 Corinthians 6:19-20</a:t>
                      </a:r>
                      <a:r>
                        <a:rPr lang="en-US" sz="1400" dirty="0"/>
                        <a:t> — "You are not your own... You were bought at a price."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97773"/>
                  </a:ext>
                </a:extLst>
              </a:tr>
              <a:tr h="272557">
                <a:tc>
                  <a:txBody>
                    <a:bodyPr/>
                    <a:lstStyle/>
                    <a:p>
                      <a:pPr>
                        <a:buNone/>
                      </a:pPr>
                      <a:r>
                        <a:rPr lang="en-US" sz="1400" b="1" dirty="0"/>
                        <a:t>Authority</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rule my life.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Jesus rules my life.</a:t>
                      </a:r>
                    </a:p>
                    <a:p>
                      <a:pPr>
                        <a:buNone/>
                      </a:pPr>
                      <a:r>
                        <a:rPr lang="en-US" sz="1400" dirty="0"/>
                        <a:t>I am being led / I Follow</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Matthew 28:18</a:t>
                      </a:r>
                      <a:r>
                        <a:rPr lang="en-US" sz="1400" dirty="0"/>
                        <a:t> — "All authority has been given to Me in heaven and on earth."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5566109"/>
                  </a:ext>
                </a:extLst>
              </a:tr>
              <a:tr h="272557">
                <a:tc>
                  <a:txBody>
                    <a:bodyPr/>
                    <a:lstStyle/>
                    <a:p>
                      <a:pPr>
                        <a:buNone/>
                      </a:pPr>
                      <a:r>
                        <a:rPr lang="en-US" sz="1400" b="1" dirty="0"/>
                        <a:t>Will</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My will be done.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Your will be done. (Outcome, Path)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Luke 22:42</a:t>
                      </a:r>
                      <a:r>
                        <a:rPr lang="en-US" sz="1400" dirty="0"/>
                        <a:t> — "Not My will, but Yours, be done."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415024"/>
                  </a:ext>
                </a:extLst>
              </a:tr>
              <a:tr h="272557">
                <a:tc>
                  <a:txBody>
                    <a:bodyPr/>
                    <a:lstStyle/>
                    <a:p>
                      <a:pPr>
                        <a:buNone/>
                      </a:pPr>
                      <a:r>
                        <a:rPr lang="en-US" sz="1400" b="1" dirty="0"/>
                        <a:t>Purpose</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live for my interests, desires, and glory.</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live for God's kingdom and His glory.</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Matthew 6:33</a:t>
                      </a:r>
                      <a:r>
                        <a:rPr lang="en-US" sz="1400" dirty="0"/>
                        <a:t> — "Seek first the kingdom of God."</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315594"/>
                  </a:ext>
                </a:extLst>
              </a:tr>
              <a:tr h="272557">
                <a:tc>
                  <a:txBody>
                    <a:bodyPr/>
                    <a:lstStyle/>
                    <a:p>
                      <a:pPr>
                        <a:buNone/>
                      </a:pPr>
                      <a:r>
                        <a:rPr lang="en-US" sz="1400" b="1" dirty="0"/>
                        <a:t>Direction</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choose my own path.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seek God's direction and His path.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Proverbs 3:6</a:t>
                      </a:r>
                      <a:r>
                        <a:rPr lang="en-US" sz="1400" dirty="0"/>
                        <a:t> — "He shall direct your paths."</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0204810"/>
                  </a:ext>
                </a:extLst>
              </a:tr>
              <a:tr h="272557">
                <a:tc>
                  <a:txBody>
                    <a:bodyPr/>
                    <a:lstStyle/>
                    <a:p>
                      <a:pPr>
                        <a:buNone/>
                      </a:pPr>
                      <a:r>
                        <a:rPr lang="en-US" sz="1400" b="1" dirty="0"/>
                        <a:t>Truth</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determine what is true for me.</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God's Word defines truth.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John 17:17</a:t>
                      </a:r>
                      <a:r>
                        <a:rPr lang="en-US" sz="1400" dirty="0"/>
                        <a:t> — "Your word is truth."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626557"/>
                  </a:ext>
                </a:extLst>
              </a:tr>
              <a:tr h="272557">
                <a:tc>
                  <a:txBody>
                    <a:bodyPr/>
                    <a:lstStyle/>
                    <a:p>
                      <a:pPr>
                        <a:buNone/>
                      </a:pPr>
                      <a:r>
                        <a:rPr lang="en-US" sz="1400" b="1" dirty="0"/>
                        <a:t>Obedience</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obey God when convenient.</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follow diligently because He is Lord.</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Luke 6:46</a:t>
                      </a:r>
                      <a:r>
                        <a:rPr lang="en-US" sz="1400" dirty="0"/>
                        <a:t> — "Why do you call Me 'Lord, Lord,' and not do the things which I say?"</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7145207"/>
                  </a:ext>
                </a:extLst>
              </a:tr>
              <a:tr h="272557">
                <a:tc>
                  <a:txBody>
                    <a:bodyPr/>
                    <a:lstStyle/>
                    <a:p>
                      <a:pPr>
                        <a:buNone/>
                      </a:pPr>
                      <a:r>
                        <a:rPr lang="en-US" sz="1400" b="1" dirty="0"/>
                        <a:t>Trust</a:t>
                      </a:r>
                      <a:endParaRPr lang="en-US" sz="1400" dirty="0"/>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rely on my wisdom, planning, strength.</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trust God's wisdom, plans, and faithfulness.</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Proverbs 3:5</a:t>
                      </a:r>
                      <a:r>
                        <a:rPr lang="en-US" sz="1400" dirty="0"/>
                        <a:t> — "Trust in the LORD with all your heart."</a:t>
                      </a:r>
                    </a:p>
                  </a:txBody>
                  <a:tcPr marL="47096" marR="47096" marT="23548" marB="235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394818"/>
                  </a:ext>
                </a:extLst>
              </a:tr>
            </a:tbl>
          </a:graphicData>
        </a:graphic>
      </p:graphicFrame>
      <p:sp>
        <p:nvSpPr>
          <p:cNvPr id="4" name="Slide Number Placeholder 3">
            <a:extLst>
              <a:ext uri="{FF2B5EF4-FFF2-40B4-BE49-F238E27FC236}">
                <a16:creationId xmlns:a16="http://schemas.microsoft.com/office/drawing/2014/main" id="{2057A988-D225-3061-DFDE-C2753E6AB083}"/>
              </a:ext>
            </a:extLst>
          </p:cNvPr>
          <p:cNvSpPr>
            <a:spLocks noGrp="1"/>
          </p:cNvSpPr>
          <p:nvPr>
            <p:ph type="sldNum" sz="quarter" idx="12"/>
          </p:nvPr>
        </p:nvSpPr>
        <p:spPr/>
        <p:txBody>
          <a:bodyPr/>
          <a:lstStyle/>
          <a:p>
            <a:fld id="{713146FF-293B-4FA8-BE16-5D670871EC2C}" type="slidenum">
              <a:rPr lang="en-US" smtClean="0"/>
              <a:t>29</a:t>
            </a:fld>
            <a:endParaRPr lang="en-US"/>
          </a:p>
        </p:txBody>
      </p:sp>
    </p:spTree>
    <p:extLst>
      <p:ext uri="{BB962C8B-B14F-4D97-AF65-F5344CB8AC3E}">
        <p14:creationId xmlns:p14="http://schemas.microsoft.com/office/powerpoint/2010/main" val="394491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2DA0-DE6D-AFC3-45A2-DC8614F04C61}"/>
              </a:ext>
            </a:extLst>
          </p:cNvPr>
          <p:cNvSpPr>
            <a:spLocks noGrp="1"/>
          </p:cNvSpPr>
          <p:nvPr>
            <p:ph type="title"/>
          </p:nvPr>
        </p:nvSpPr>
        <p:spPr>
          <a:xfrm>
            <a:off x="628650" y="365127"/>
            <a:ext cx="7886700" cy="913798"/>
          </a:xfrm>
        </p:spPr>
        <p:txBody>
          <a:bodyPr/>
          <a:lstStyle/>
          <a:p>
            <a:r>
              <a:rPr lang="en-US" dirty="0"/>
              <a:t>Todays’ Workshop</a:t>
            </a:r>
          </a:p>
        </p:txBody>
      </p:sp>
      <p:sp>
        <p:nvSpPr>
          <p:cNvPr id="3" name="Content Placeholder 2">
            <a:extLst>
              <a:ext uri="{FF2B5EF4-FFF2-40B4-BE49-F238E27FC236}">
                <a16:creationId xmlns:a16="http://schemas.microsoft.com/office/drawing/2014/main" id="{31A48D25-498E-492B-7980-5FF31CAAFF1F}"/>
              </a:ext>
            </a:extLst>
          </p:cNvPr>
          <p:cNvSpPr>
            <a:spLocks noGrp="1"/>
          </p:cNvSpPr>
          <p:nvPr>
            <p:ph idx="1"/>
          </p:nvPr>
        </p:nvSpPr>
        <p:spPr>
          <a:xfrm>
            <a:off x="628650" y="1421026"/>
            <a:ext cx="7886700" cy="4874741"/>
          </a:xfrm>
        </p:spPr>
        <p:txBody>
          <a:bodyPr>
            <a:normAutofit fontScale="92500" lnSpcReduction="10000"/>
          </a:bodyPr>
          <a:lstStyle/>
          <a:p>
            <a:pPr marL="0" indent="0">
              <a:buNone/>
            </a:pPr>
            <a:r>
              <a:rPr lang="en-US" dirty="0"/>
              <a:t>Purpose: </a:t>
            </a:r>
          </a:p>
          <a:p>
            <a:pPr marL="457200" lvl="1" indent="0">
              <a:buNone/>
            </a:pPr>
            <a:r>
              <a:rPr lang="en-US" dirty="0"/>
              <a:t>Gain Wisdom So We Can Perfect The Flow Of God’s Love</a:t>
            </a:r>
          </a:p>
          <a:p>
            <a:pPr marL="457200" lvl="1" indent="0">
              <a:buNone/>
            </a:pPr>
            <a:r>
              <a:rPr lang="en-US" dirty="0"/>
              <a:t>Into Us And Through Us To Others, </a:t>
            </a:r>
          </a:p>
          <a:p>
            <a:pPr marL="457200" lvl="1" indent="0">
              <a:buNone/>
            </a:pPr>
            <a:r>
              <a:rPr lang="en-US" dirty="0"/>
              <a:t>And Help Others Find and Follow Jesus Though Our Life Lived  </a:t>
            </a:r>
          </a:p>
          <a:p>
            <a:pPr marL="0" indent="0">
              <a:buNone/>
            </a:pPr>
            <a:r>
              <a:rPr lang="en-US" dirty="0"/>
              <a:t>Outcomes:</a:t>
            </a:r>
          </a:p>
          <a:p>
            <a:pPr lvl="1"/>
            <a:r>
              <a:rPr lang="en-US" dirty="0"/>
              <a:t>Establish Effective Interactive Dialog With God</a:t>
            </a:r>
          </a:p>
          <a:p>
            <a:pPr lvl="1"/>
            <a:r>
              <a:rPr lang="en-US" dirty="0"/>
              <a:t>Understand Intended Flow Of God’s Love</a:t>
            </a:r>
          </a:p>
          <a:p>
            <a:pPr lvl="1"/>
            <a:r>
              <a:rPr lang="en-US" dirty="0"/>
              <a:t>Identify And Remove Barriers To</a:t>
            </a:r>
          </a:p>
          <a:p>
            <a:pPr lvl="2"/>
            <a:r>
              <a:rPr lang="en-US" dirty="0"/>
              <a:t>Receiving God’s Love</a:t>
            </a:r>
          </a:p>
          <a:p>
            <a:pPr lvl="2"/>
            <a:r>
              <a:rPr lang="en-US" dirty="0"/>
              <a:t>Being Transformed By God’s Love</a:t>
            </a:r>
          </a:p>
          <a:p>
            <a:pPr lvl="2"/>
            <a:r>
              <a:rPr lang="en-US" dirty="0"/>
              <a:t>Flowing God’s Love To Others</a:t>
            </a:r>
          </a:p>
          <a:p>
            <a:pPr lvl="1"/>
            <a:r>
              <a:rPr lang="en-US" dirty="0"/>
              <a:t>Understand And Apply Process For Transformation By Grace</a:t>
            </a:r>
          </a:p>
          <a:p>
            <a:pPr lvl="1"/>
            <a:r>
              <a:rPr lang="en-US" dirty="0"/>
              <a:t>Become Closer To The Person You Were Created To Be</a:t>
            </a:r>
          </a:p>
          <a:p>
            <a:pPr lvl="1"/>
            <a:r>
              <a:rPr lang="en-US" dirty="0"/>
              <a:t>Become A More Effective Ambassador For Christ  </a:t>
            </a:r>
          </a:p>
        </p:txBody>
      </p:sp>
      <p:sp>
        <p:nvSpPr>
          <p:cNvPr id="4" name="Slide Number Placeholder 3">
            <a:extLst>
              <a:ext uri="{FF2B5EF4-FFF2-40B4-BE49-F238E27FC236}">
                <a16:creationId xmlns:a16="http://schemas.microsoft.com/office/drawing/2014/main" id="{E17F5EDD-C437-73CA-B217-3E9C91B459D4}"/>
              </a:ext>
            </a:extLst>
          </p:cNvPr>
          <p:cNvSpPr>
            <a:spLocks noGrp="1"/>
          </p:cNvSpPr>
          <p:nvPr>
            <p:ph type="sldNum" sz="quarter" idx="12"/>
          </p:nvPr>
        </p:nvSpPr>
        <p:spPr>
          <a:xfrm>
            <a:off x="6457950" y="6356351"/>
            <a:ext cx="2057400" cy="365125"/>
          </a:xfrm>
        </p:spPr>
        <p:txBody>
          <a:bodyPr/>
          <a:lstStyle/>
          <a:p>
            <a:fld id="{713146FF-293B-4FA8-BE16-5D670871EC2C}" type="slidenum">
              <a:rPr lang="en-US" smtClean="0"/>
              <a:pPr/>
              <a:t>3</a:t>
            </a:fld>
            <a:endParaRPr lang="en-US"/>
          </a:p>
        </p:txBody>
      </p:sp>
    </p:spTree>
    <p:extLst>
      <p:ext uri="{BB962C8B-B14F-4D97-AF65-F5344CB8AC3E}">
        <p14:creationId xmlns:p14="http://schemas.microsoft.com/office/powerpoint/2010/main" val="371563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D70E-2B46-EA99-95BD-4452E0C2350F}"/>
              </a:ext>
            </a:extLst>
          </p:cNvPr>
          <p:cNvSpPr>
            <a:spLocks noGrp="1"/>
          </p:cNvSpPr>
          <p:nvPr>
            <p:ph type="title"/>
          </p:nvPr>
        </p:nvSpPr>
        <p:spPr/>
        <p:txBody>
          <a:bodyPr/>
          <a:lstStyle/>
          <a:p>
            <a:r>
              <a:rPr lang="en-US" dirty="0"/>
              <a:t>Submit To Jesus As Lord</a:t>
            </a:r>
          </a:p>
        </p:txBody>
      </p:sp>
      <p:sp>
        <p:nvSpPr>
          <p:cNvPr id="3" name="Content Placeholder 2">
            <a:extLst>
              <a:ext uri="{FF2B5EF4-FFF2-40B4-BE49-F238E27FC236}">
                <a16:creationId xmlns:a16="http://schemas.microsoft.com/office/drawing/2014/main" id="{9EDA9122-6B1D-53BC-1686-966C5E199AE2}"/>
              </a:ext>
            </a:extLst>
          </p:cNvPr>
          <p:cNvSpPr>
            <a:spLocks noGrp="1"/>
          </p:cNvSpPr>
          <p:nvPr>
            <p:ph idx="1"/>
          </p:nvPr>
        </p:nvSpPr>
        <p:spPr/>
        <p:txBody>
          <a:bodyPr>
            <a:normAutofit fontScale="92500" lnSpcReduction="10000"/>
          </a:bodyPr>
          <a:lstStyle/>
          <a:p>
            <a:pPr marL="0" indent="0">
              <a:buNone/>
            </a:pPr>
            <a:r>
              <a:rPr lang="en-US" dirty="0"/>
              <a:t>Romans 10:9</a:t>
            </a:r>
          </a:p>
          <a:p>
            <a:pPr marL="457200" lvl="1" indent="0">
              <a:buNone/>
            </a:pPr>
            <a:r>
              <a:rPr lang="en-US" dirty="0"/>
              <a:t>"If you </a:t>
            </a:r>
            <a:r>
              <a:rPr lang="en-US" b="1" dirty="0"/>
              <a:t>confess with your mouth that Jesus is Lord</a:t>
            </a:r>
            <a:r>
              <a:rPr lang="en-US" dirty="0"/>
              <a:t> and believe in your heart that God raised him from the dead, you will be saved.“</a:t>
            </a:r>
          </a:p>
          <a:p>
            <a:pPr marL="0" indent="0">
              <a:buNone/>
            </a:pPr>
            <a:r>
              <a:rPr lang="en-US" dirty="0"/>
              <a:t>Philippians 2:11</a:t>
            </a:r>
          </a:p>
          <a:p>
            <a:pPr marL="457200" lvl="1" indent="0">
              <a:buNone/>
            </a:pPr>
            <a:r>
              <a:rPr lang="en-US" dirty="0"/>
              <a:t>“Every tongue should </a:t>
            </a:r>
            <a:r>
              <a:rPr lang="en-US" b="1" dirty="0"/>
              <a:t>confess that Jesus Christ is Lord</a:t>
            </a:r>
            <a:r>
              <a:rPr lang="en-US" dirty="0"/>
              <a:t>, to the glory of God the Father.”</a:t>
            </a:r>
          </a:p>
          <a:p>
            <a:pPr marL="0" indent="0">
              <a:buNone/>
            </a:pPr>
            <a:r>
              <a:rPr lang="en-US" dirty="0"/>
              <a:t>James 4:7</a:t>
            </a:r>
          </a:p>
          <a:p>
            <a:pPr marL="457200" lvl="1" indent="0">
              <a:buNone/>
            </a:pPr>
            <a:r>
              <a:rPr lang="en-US" dirty="0"/>
              <a:t>"</a:t>
            </a:r>
            <a:r>
              <a:rPr lang="en-US" b="1" dirty="0"/>
              <a:t>Submit yourselves </a:t>
            </a:r>
            <a:r>
              <a:rPr lang="en-US" dirty="0"/>
              <a:t>therefore</a:t>
            </a:r>
            <a:r>
              <a:rPr lang="en-US" b="1" dirty="0"/>
              <a:t> to God</a:t>
            </a:r>
            <a:r>
              <a:rPr lang="en-US" dirty="0"/>
              <a:t>. Resist the devil, and he will flee from you.”</a:t>
            </a:r>
          </a:p>
          <a:p>
            <a:pPr marL="0" indent="0">
              <a:buNone/>
            </a:pPr>
            <a:r>
              <a:rPr lang="en-US" dirty="0"/>
              <a:t>Matthew 16:24-25</a:t>
            </a:r>
          </a:p>
          <a:p>
            <a:pPr marL="457200" lvl="1" indent="0">
              <a:buNone/>
            </a:pPr>
            <a:r>
              <a:rPr lang="en-US" dirty="0"/>
              <a:t>“Then Jesus said to His disciples, ‘If anyone desires to come after Me, let him </a:t>
            </a:r>
            <a:r>
              <a:rPr lang="en-US" b="1" dirty="0"/>
              <a:t>deny himself</a:t>
            </a:r>
            <a:r>
              <a:rPr lang="en-US" dirty="0"/>
              <a:t>, and take up his cross, and follow Me.”</a:t>
            </a:r>
          </a:p>
          <a:p>
            <a:pPr marL="457200" lvl="1" indent="0">
              <a:buNone/>
            </a:pPr>
            <a:endParaRPr lang="en-US" dirty="0"/>
          </a:p>
        </p:txBody>
      </p:sp>
      <p:sp>
        <p:nvSpPr>
          <p:cNvPr id="4" name="Slide Number Placeholder 3">
            <a:extLst>
              <a:ext uri="{FF2B5EF4-FFF2-40B4-BE49-F238E27FC236}">
                <a16:creationId xmlns:a16="http://schemas.microsoft.com/office/drawing/2014/main" id="{F4DF1D65-E6B0-1A87-77B4-B874709E0308}"/>
              </a:ext>
            </a:extLst>
          </p:cNvPr>
          <p:cNvSpPr>
            <a:spLocks noGrp="1"/>
          </p:cNvSpPr>
          <p:nvPr>
            <p:ph type="sldNum" sz="quarter" idx="12"/>
          </p:nvPr>
        </p:nvSpPr>
        <p:spPr/>
        <p:txBody>
          <a:bodyPr/>
          <a:lstStyle/>
          <a:p>
            <a:fld id="{713146FF-293B-4FA8-BE16-5D670871EC2C}" type="slidenum">
              <a:rPr lang="en-US" smtClean="0"/>
              <a:t>30</a:t>
            </a:fld>
            <a:endParaRPr lang="en-US"/>
          </a:p>
        </p:txBody>
      </p:sp>
    </p:spTree>
    <p:extLst>
      <p:ext uri="{BB962C8B-B14F-4D97-AF65-F5344CB8AC3E}">
        <p14:creationId xmlns:p14="http://schemas.microsoft.com/office/powerpoint/2010/main" val="751888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A06C7-F139-6205-C3A8-044161368E5D}"/>
              </a:ext>
            </a:extLst>
          </p:cNvPr>
          <p:cNvSpPr>
            <a:spLocks noGrp="1"/>
          </p:cNvSpPr>
          <p:nvPr>
            <p:ph type="title"/>
          </p:nvPr>
        </p:nvSpPr>
        <p:spPr/>
        <p:txBody>
          <a:bodyPr/>
          <a:lstStyle/>
          <a:p>
            <a:r>
              <a:rPr lang="en-US" dirty="0"/>
              <a:t>Embrace Jesus’ Finished Work</a:t>
            </a:r>
          </a:p>
        </p:txBody>
      </p:sp>
      <p:sp>
        <p:nvSpPr>
          <p:cNvPr id="3" name="Content Placeholder 2">
            <a:extLst>
              <a:ext uri="{FF2B5EF4-FFF2-40B4-BE49-F238E27FC236}">
                <a16:creationId xmlns:a16="http://schemas.microsoft.com/office/drawing/2014/main" id="{3AE36CC6-D379-563D-E26F-CD559ECD5470}"/>
              </a:ext>
            </a:extLst>
          </p:cNvPr>
          <p:cNvSpPr>
            <a:spLocks noGrp="1"/>
          </p:cNvSpPr>
          <p:nvPr>
            <p:ph idx="1"/>
          </p:nvPr>
        </p:nvSpPr>
        <p:spPr/>
        <p:txBody>
          <a:bodyPr>
            <a:normAutofit fontScale="77500" lnSpcReduction="20000"/>
          </a:bodyPr>
          <a:lstStyle/>
          <a:p>
            <a:pPr marL="0" indent="0">
              <a:buNone/>
            </a:pPr>
            <a:r>
              <a:rPr lang="en-US" dirty="0"/>
              <a:t>John 19:30 </a:t>
            </a:r>
          </a:p>
          <a:p>
            <a:pPr marL="457200" lvl="1" indent="0">
              <a:buNone/>
            </a:pPr>
            <a:r>
              <a:rPr lang="en-US" dirty="0"/>
              <a:t>When Jesus had received the sour wine, he said, “</a:t>
            </a:r>
            <a:r>
              <a:rPr lang="en-US" b="1" dirty="0"/>
              <a:t>It is finished</a:t>
            </a:r>
            <a:r>
              <a:rPr lang="en-US" dirty="0"/>
              <a:t>,” and he bowed his head and gave up his spirit.</a:t>
            </a:r>
          </a:p>
          <a:p>
            <a:pPr marL="0" indent="0">
              <a:buNone/>
            </a:pPr>
            <a:r>
              <a:rPr lang="en-US" dirty="0"/>
              <a:t>1 Peter 2:24</a:t>
            </a:r>
          </a:p>
          <a:p>
            <a:pPr marL="457200" lvl="1" indent="0">
              <a:buNone/>
            </a:pPr>
            <a:r>
              <a:rPr lang="en-US" b="1" dirty="0"/>
              <a:t>“He himself bore our sins in his body</a:t>
            </a:r>
            <a:r>
              <a:rPr lang="en-US" dirty="0"/>
              <a:t> on the tree, that we might die to sin and live to righteousness. By his wounds you have been healed.”</a:t>
            </a:r>
          </a:p>
          <a:p>
            <a:pPr marL="0" indent="0">
              <a:buNone/>
            </a:pPr>
            <a:r>
              <a:rPr lang="en-US" dirty="0"/>
              <a:t>Ephesians 1:7</a:t>
            </a:r>
          </a:p>
          <a:p>
            <a:pPr marL="457200" lvl="1" indent="0">
              <a:buNone/>
            </a:pPr>
            <a:r>
              <a:rPr lang="en-US" dirty="0"/>
              <a:t>“In him we have </a:t>
            </a:r>
            <a:r>
              <a:rPr lang="en-US" b="1" dirty="0"/>
              <a:t>redemption</a:t>
            </a:r>
            <a:r>
              <a:rPr lang="en-US" dirty="0"/>
              <a:t> through his blood, the </a:t>
            </a:r>
            <a:r>
              <a:rPr lang="en-US" b="1" dirty="0"/>
              <a:t>forgiveness</a:t>
            </a:r>
            <a:r>
              <a:rPr lang="en-US" dirty="0"/>
              <a:t> of our trespasses, according to the riches of his grace”</a:t>
            </a:r>
          </a:p>
          <a:p>
            <a:pPr marL="0" indent="0">
              <a:buNone/>
            </a:pPr>
            <a:r>
              <a:rPr lang="en-US" dirty="0"/>
              <a:t>Romans 5:9-10</a:t>
            </a:r>
          </a:p>
          <a:p>
            <a:pPr marL="457200" lvl="1" indent="0">
              <a:buNone/>
            </a:pPr>
            <a:r>
              <a:rPr lang="en-US" dirty="0"/>
              <a:t>“Since, therefore, we have now been </a:t>
            </a:r>
            <a:r>
              <a:rPr lang="en-US" b="1" dirty="0"/>
              <a:t>justified</a:t>
            </a:r>
            <a:r>
              <a:rPr lang="en-US" dirty="0"/>
              <a:t> by his blood,…</a:t>
            </a:r>
          </a:p>
          <a:p>
            <a:pPr marL="457200" lvl="1" indent="0">
              <a:buNone/>
            </a:pPr>
            <a:r>
              <a:rPr lang="en-US" dirty="0"/>
              <a:t>… we were </a:t>
            </a:r>
            <a:r>
              <a:rPr lang="en-US" b="1" dirty="0"/>
              <a:t>reconciled to God</a:t>
            </a:r>
            <a:r>
              <a:rPr lang="en-US" dirty="0"/>
              <a:t> by the death of his Son…”</a:t>
            </a:r>
          </a:p>
          <a:p>
            <a:pPr marL="0" indent="0">
              <a:buNone/>
            </a:pPr>
            <a:r>
              <a:rPr lang="en-US" dirty="0"/>
              <a:t>Colossians 1:21-22</a:t>
            </a:r>
          </a:p>
          <a:p>
            <a:pPr marL="457200" lvl="1" indent="0">
              <a:buNone/>
            </a:pPr>
            <a:r>
              <a:rPr lang="en-US" dirty="0"/>
              <a:t>“And you, who once were alienated and hostile in mind, doing evil deeds, </a:t>
            </a:r>
            <a:r>
              <a:rPr lang="en-US" b="1" dirty="0"/>
              <a:t>He has now reconciled </a:t>
            </a:r>
            <a:r>
              <a:rPr lang="en-US" dirty="0"/>
              <a:t>in His body of flesh by his death, in order to present you holy and blameless and above reproach before Him,”</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00D914C-FF51-C2A5-A75C-19E04CB1D26C}"/>
              </a:ext>
            </a:extLst>
          </p:cNvPr>
          <p:cNvSpPr>
            <a:spLocks noGrp="1"/>
          </p:cNvSpPr>
          <p:nvPr>
            <p:ph type="sldNum" sz="quarter" idx="12"/>
          </p:nvPr>
        </p:nvSpPr>
        <p:spPr/>
        <p:txBody>
          <a:bodyPr/>
          <a:lstStyle/>
          <a:p>
            <a:fld id="{713146FF-293B-4FA8-BE16-5D670871EC2C}" type="slidenum">
              <a:rPr lang="en-US" smtClean="0"/>
              <a:t>31</a:t>
            </a:fld>
            <a:endParaRPr lang="en-US"/>
          </a:p>
        </p:txBody>
      </p:sp>
    </p:spTree>
    <p:extLst>
      <p:ext uri="{BB962C8B-B14F-4D97-AF65-F5344CB8AC3E}">
        <p14:creationId xmlns:p14="http://schemas.microsoft.com/office/powerpoint/2010/main" val="3178826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4987-5EE4-D7E1-838E-22AD76D01921}"/>
              </a:ext>
            </a:extLst>
          </p:cNvPr>
          <p:cNvSpPr>
            <a:spLocks noGrp="1"/>
          </p:cNvSpPr>
          <p:nvPr>
            <p:ph type="title"/>
          </p:nvPr>
        </p:nvSpPr>
        <p:spPr/>
        <p:txBody>
          <a:bodyPr>
            <a:normAutofit/>
          </a:bodyPr>
          <a:lstStyle/>
          <a:p>
            <a:r>
              <a:rPr lang="en-US" dirty="0"/>
              <a:t>See Yourself As God Sees You</a:t>
            </a:r>
          </a:p>
        </p:txBody>
      </p:sp>
      <p:graphicFrame>
        <p:nvGraphicFramePr>
          <p:cNvPr id="5" name="Content Placeholder 4">
            <a:extLst>
              <a:ext uri="{FF2B5EF4-FFF2-40B4-BE49-F238E27FC236}">
                <a16:creationId xmlns:a16="http://schemas.microsoft.com/office/drawing/2014/main" id="{1697A99F-F113-C9FB-134D-4CE77707F3E3}"/>
              </a:ext>
            </a:extLst>
          </p:cNvPr>
          <p:cNvGraphicFramePr>
            <a:graphicFrameLocks noGrp="1"/>
          </p:cNvGraphicFramePr>
          <p:nvPr>
            <p:ph idx="1"/>
            <p:extLst>
              <p:ext uri="{D42A27DB-BD31-4B8C-83A1-F6EECF244321}">
                <p14:modId xmlns:p14="http://schemas.microsoft.com/office/powerpoint/2010/main" val="2022403125"/>
              </p:ext>
            </p:extLst>
          </p:nvPr>
        </p:nvGraphicFramePr>
        <p:xfrm>
          <a:off x="628650" y="1199648"/>
          <a:ext cx="7886700" cy="5097598"/>
        </p:xfrm>
        <a:graphic>
          <a:graphicData uri="http://schemas.openxmlformats.org/drawingml/2006/table">
            <a:tbl>
              <a:tblPr firstRow="1" bandRow="1">
                <a:tableStyleId>{B301B821-A1FF-4177-AEE7-76D212191A09}</a:tableStyleId>
              </a:tblPr>
              <a:tblGrid>
                <a:gridCol w="1163080">
                  <a:extLst>
                    <a:ext uri="{9D8B030D-6E8A-4147-A177-3AD203B41FA5}">
                      <a16:colId xmlns:a16="http://schemas.microsoft.com/office/drawing/2014/main" val="430697504"/>
                    </a:ext>
                  </a:extLst>
                </a:gridCol>
                <a:gridCol w="1810265">
                  <a:extLst>
                    <a:ext uri="{9D8B030D-6E8A-4147-A177-3AD203B41FA5}">
                      <a16:colId xmlns:a16="http://schemas.microsoft.com/office/drawing/2014/main" val="2404593822"/>
                    </a:ext>
                  </a:extLst>
                </a:gridCol>
                <a:gridCol w="1748481">
                  <a:extLst>
                    <a:ext uri="{9D8B030D-6E8A-4147-A177-3AD203B41FA5}">
                      <a16:colId xmlns:a16="http://schemas.microsoft.com/office/drawing/2014/main" val="148249512"/>
                    </a:ext>
                  </a:extLst>
                </a:gridCol>
                <a:gridCol w="3164874">
                  <a:extLst>
                    <a:ext uri="{9D8B030D-6E8A-4147-A177-3AD203B41FA5}">
                      <a16:colId xmlns:a16="http://schemas.microsoft.com/office/drawing/2014/main" val="453831099"/>
                    </a:ext>
                  </a:extLst>
                </a:gridCol>
              </a:tblGrid>
              <a:tr h="351136">
                <a:tc>
                  <a:txBody>
                    <a:bodyPr/>
                    <a:lstStyle/>
                    <a:p>
                      <a:pPr algn="ctr">
                        <a:buNone/>
                      </a:pPr>
                      <a:r>
                        <a:rPr lang="en-US" sz="1400" dirty="0"/>
                        <a:t>Aspect</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Fallen Self</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In Christ</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Verse</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0618001"/>
                  </a:ext>
                </a:extLst>
              </a:tr>
              <a:tr h="666687">
                <a:tc>
                  <a:txBody>
                    <a:bodyPr/>
                    <a:lstStyle/>
                    <a:p>
                      <a:pPr>
                        <a:buNone/>
                      </a:pPr>
                      <a:r>
                        <a:rPr lang="en-US" sz="1400" b="1" dirty="0"/>
                        <a:t>Relationship With God</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Enemy, Orphan,</a:t>
                      </a:r>
                    </a:p>
                    <a:p>
                      <a:pPr>
                        <a:buNone/>
                      </a:pPr>
                      <a:r>
                        <a:rPr lang="en-US" sz="1400" dirty="0"/>
                        <a:t>Distant From God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Adopted Child of God, Restored, United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1 John 3:1</a:t>
                      </a:r>
                      <a:r>
                        <a:rPr lang="en-US" sz="1400" dirty="0"/>
                        <a:t> — "Behold what manner of love the Father has bestowed on us, that we should be called children of God!"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0974289"/>
                  </a:ext>
                </a:extLst>
              </a:tr>
              <a:tr h="513370">
                <a:tc>
                  <a:txBody>
                    <a:bodyPr/>
                    <a:lstStyle/>
                    <a:p>
                      <a:pPr>
                        <a:buNone/>
                      </a:pPr>
                      <a:r>
                        <a:rPr lang="en-US" sz="1400" b="1" dirty="0"/>
                        <a:t>Standing Before God</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Guilty and Condemned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Forgiven and Justified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Romans 8:1</a:t>
                      </a:r>
                      <a:r>
                        <a:rPr lang="en-US" sz="1400" dirty="0"/>
                        <a:t> - "There is…no condemnation to those who are in Christ Jesus."</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059558"/>
                  </a:ext>
                </a:extLst>
              </a:tr>
              <a:tr h="513370">
                <a:tc>
                  <a:txBody>
                    <a:bodyPr/>
                    <a:lstStyle/>
                    <a:p>
                      <a:pPr>
                        <a:buNone/>
                      </a:pPr>
                      <a:r>
                        <a:rPr lang="en-US" sz="1400" b="1" dirty="0"/>
                        <a:t>Inner Nature</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Spiritually Dead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Born again, Made Alive</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Ephesians 2:4-5</a:t>
                      </a:r>
                      <a:r>
                        <a:rPr lang="en-US" sz="1400" dirty="0"/>
                        <a:t> — "Even when we were dead in trespasses, made us alive together with Christ."</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55233"/>
                  </a:ext>
                </a:extLst>
              </a:tr>
              <a:tr h="513370">
                <a:tc>
                  <a:txBody>
                    <a:bodyPr/>
                    <a:lstStyle/>
                    <a:p>
                      <a:pPr>
                        <a:buNone/>
                      </a:pPr>
                      <a:r>
                        <a:rPr lang="en-US" sz="1400" b="1" dirty="0"/>
                        <a:t>Worth</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Defined by Past,</a:t>
                      </a:r>
                    </a:p>
                    <a:p>
                      <a:pPr>
                        <a:buNone/>
                      </a:pPr>
                      <a:r>
                        <a:rPr lang="en-US" sz="1400" dirty="0"/>
                        <a:t>by Works. Unworthy</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Loved, chosen, treasured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Ephesians 1:4-5</a:t>
                      </a:r>
                      <a:r>
                        <a:rPr lang="en-US" sz="1400" dirty="0"/>
                        <a:t> — "He chose us in Him...  predestined us to adoption as sons."</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9144052"/>
                  </a:ext>
                </a:extLst>
              </a:tr>
              <a:tr h="426680">
                <a:tc>
                  <a:txBody>
                    <a:bodyPr/>
                    <a:lstStyle/>
                    <a:p>
                      <a:pPr>
                        <a:buNone/>
                      </a:pPr>
                      <a:r>
                        <a:rPr lang="en-US" sz="1400" b="1" dirty="0"/>
                        <a:t>Condition</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Slave to sin</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Set free in Christ</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John 8:36</a:t>
                      </a:r>
                      <a:r>
                        <a:rPr lang="en-US" sz="1400" dirty="0"/>
                        <a:t> — "Therefore if the Son makes you free, you shall be free indeed."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854869"/>
                  </a:ext>
                </a:extLst>
              </a:tr>
              <a:tr h="513370">
                <a:tc>
                  <a:txBody>
                    <a:bodyPr/>
                    <a:lstStyle/>
                    <a:p>
                      <a:pPr>
                        <a:buNone/>
                      </a:pPr>
                      <a:r>
                        <a:rPr lang="en-US" sz="1400" b="1" dirty="0"/>
                        <a:t>Righteousness</a:t>
                      </a:r>
                      <a:endParaRPr lang="en-US" sz="1400" dirty="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Sinner Defined by Failures</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Innocent / Holy through Christ Blood</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2 Corinthians 5:21</a:t>
                      </a:r>
                      <a:r>
                        <a:rPr lang="en-US" sz="1400" dirty="0"/>
                        <a:t> — "That we might become the righteousness of God in Him."</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451846"/>
                  </a:ext>
                </a:extLst>
              </a:tr>
              <a:tr h="351136">
                <a:tc>
                  <a:txBody>
                    <a:bodyPr/>
                    <a:lstStyle/>
                    <a:p>
                      <a:pPr>
                        <a:buNone/>
                      </a:pPr>
                      <a:r>
                        <a:rPr lang="en-US" sz="1400" b="1"/>
                        <a:t>Completeness</a:t>
                      </a:r>
                      <a:endParaRPr lang="en-US" sz="140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Something missing, Seeking love/value</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Complete in Christ</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Colossians 2:10</a:t>
                      </a:r>
                      <a:r>
                        <a:rPr lang="en-US" sz="1400" dirty="0"/>
                        <a:t> — "You are complete in Him."</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259645"/>
                  </a:ext>
                </a:extLst>
              </a:tr>
              <a:tr h="351136">
                <a:tc>
                  <a:txBody>
                    <a:bodyPr/>
                    <a:lstStyle/>
                    <a:p>
                      <a:pPr>
                        <a:buNone/>
                      </a:pPr>
                      <a:r>
                        <a:rPr lang="en-US" sz="1400" b="1"/>
                        <a:t>Purpose</a:t>
                      </a:r>
                      <a:endParaRPr lang="en-US" sz="1400"/>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Existing for myself</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Created for God's glory and good works</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Ephesians 2:10</a:t>
                      </a:r>
                      <a:r>
                        <a:rPr lang="en-US" sz="1400" dirty="0"/>
                        <a:t> — "Created in Christ Jesus for good works."</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6941725"/>
                  </a:ext>
                </a:extLst>
              </a:tr>
              <a:tr h="351136">
                <a:tc>
                  <a:txBody>
                    <a:bodyPr/>
                    <a:lstStyle/>
                    <a:p>
                      <a:pPr>
                        <a:buNone/>
                      </a:pPr>
                      <a:r>
                        <a:rPr lang="en-US" sz="1400" b="1" dirty="0"/>
                        <a:t>Outcome</a:t>
                      </a:r>
                    </a:p>
                  </a:txBody>
                  <a:tcPr marL="35071" marR="35071" marT="17536" marB="175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Defeated /</a:t>
                      </a:r>
                    </a:p>
                    <a:p>
                      <a:pPr>
                        <a:buNone/>
                      </a:pPr>
                      <a:r>
                        <a:rPr lang="en-US" sz="1400" dirty="0"/>
                        <a:t> Hopeless</a:t>
                      </a:r>
                    </a:p>
                  </a:txBody>
                  <a:tcPr marR="43953" marT="21976" marB="219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Conqueror With Living Hope</a:t>
                      </a:r>
                    </a:p>
                  </a:txBody>
                  <a:tcPr marR="43953" marT="21976" marB="219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Romans 8:37 </a:t>
                      </a:r>
                      <a:r>
                        <a:rPr lang="en-US" sz="1400" dirty="0"/>
                        <a:t>- “We are more than conquerors…”</a:t>
                      </a:r>
                    </a:p>
                  </a:txBody>
                  <a:tcPr marR="43953" marT="21976" marB="219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693618"/>
                  </a:ext>
                </a:extLst>
              </a:tr>
            </a:tbl>
          </a:graphicData>
        </a:graphic>
      </p:graphicFrame>
      <p:sp>
        <p:nvSpPr>
          <p:cNvPr id="4" name="Slide Number Placeholder 3">
            <a:extLst>
              <a:ext uri="{FF2B5EF4-FFF2-40B4-BE49-F238E27FC236}">
                <a16:creationId xmlns:a16="http://schemas.microsoft.com/office/drawing/2014/main" id="{417729CA-A0C3-D32B-A752-8EAEF0AD9F8D}"/>
              </a:ext>
            </a:extLst>
          </p:cNvPr>
          <p:cNvSpPr>
            <a:spLocks noGrp="1"/>
          </p:cNvSpPr>
          <p:nvPr>
            <p:ph type="sldNum" sz="quarter" idx="12"/>
          </p:nvPr>
        </p:nvSpPr>
        <p:spPr/>
        <p:txBody>
          <a:bodyPr/>
          <a:lstStyle/>
          <a:p>
            <a:fld id="{713146FF-293B-4FA8-BE16-5D670871EC2C}" type="slidenum">
              <a:rPr lang="en-US" smtClean="0"/>
              <a:t>32</a:t>
            </a:fld>
            <a:endParaRPr lang="en-US"/>
          </a:p>
        </p:txBody>
      </p:sp>
    </p:spTree>
    <p:extLst>
      <p:ext uri="{BB962C8B-B14F-4D97-AF65-F5344CB8AC3E}">
        <p14:creationId xmlns:p14="http://schemas.microsoft.com/office/powerpoint/2010/main" val="873412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9D57-CF5B-B086-7E3E-AFC2AC2F8E85}"/>
              </a:ext>
            </a:extLst>
          </p:cNvPr>
          <p:cNvSpPr>
            <a:spLocks noGrp="1"/>
          </p:cNvSpPr>
          <p:nvPr>
            <p:ph type="title"/>
          </p:nvPr>
        </p:nvSpPr>
        <p:spPr/>
        <p:txBody>
          <a:bodyPr/>
          <a:lstStyle/>
          <a:p>
            <a:r>
              <a:rPr lang="en-US" dirty="0"/>
              <a:t>Embrace Your Inheritance</a:t>
            </a:r>
          </a:p>
        </p:txBody>
      </p:sp>
      <p:graphicFrame>
        <p:nvGraphicFramePr>
          <p:cNvPr id="5" name="Content Placeholder 4">
            <a:extLst>
              <a:ext uri="{FF2B5EF4-FFF2-40B4-BE49-F238E27FC236}">
                <a16:creationId xmlns:a16="http://schemas.microsoft.com/office/drawing/2014/main" id="{78544E47-CCFF-1102-FD6E-507CF71E1C00}"/>
              </a:ext>
            </a:extLst>
          </p:cNvPr>
          <p:cNvGraphicFramePr>
            <a:graphicFrameLocks noGrp="1"/>
          </p:cNvGraphicFramePr>
          <p:nvPr>
            <p:ph idx="1"/>
            <p:extLst>
              <p:ext uri="{D42A27DB-BD31-4B8C-83A1-F6EECF244321}">
                <p14:modId xmlns:p14="http://schemas.microsoft.com/office/powerpoint/2010/main" val="777887593"/>
              </p:ext>
            </p:extLst>
          </p:nvPr>
        </p:nvGraphicFramePr>
        <p:xfrm>
          <a:off x="525162" y="1115732"/>
          <a:ext cx="8093676" cy="5242892"/>
        </p:xfrm>
        <a:graphic>
          <a:graphicData uri="http://schemas.openxmlformats.org/drawingml/2006/table">
            <a:tbl>
              <a:tblPr firstRow="1" bandRow="1">
                <a:tableStyleId>{B301B821-A1FF-4177-AEE7-76D212191A09}</a:tableStyleId>
              </a:tblPr>
              <a:tblGrid>
                <a:gridCol w="1655806">
                  <a:extLst>
                    <a:ext uri="{9D8B030D-6E8A-4147-A177-3AD203B41FA5}">
                      <a16:colId xmlns:a16="http://schemas.microsoft.com/office/drawing/2014/main" val="1993360385"/>
                    </a:ext>
                  </a:extLst>
                </a:gridCol>
                <a:gridCol w="2631989">
                  <a:extLst>
                    <a:ext uri="{9D8B030D-6E8A-4147-A177-3AD203B41FA5}">
                      <a16:colId xmlns:a16="http://schemas.microsoft.com/office/drawing/2014/main" val="893812841"/>
                    </a:ext>
                  </a:extLst>
                </a:gridCol>
                <a:gridCol w="3805881">
                  <a:extLst>
                    <a:ext uri="{9D8B030D-6E8A-4147-A177-3AD203B41FA5}">
                      <a16:colId xmlns:a16="http://schemas.microsoft.com/office/drawing/2014/main" val="4236358115"/>
                    </a:ext>
                  </a:extLst>
                </a:gridCol>
              </a:tblGrid>
              <a:tr h="407172">
                <a:tc>
                  <a:txBody>
                    <a:bodyPr/>
                    <a:lstStyle/>
                    <a:p>
                      <a:pPr algn="ctr">
                        <a:buNone/>
                      </a:pPr>
                      <a:r>
                        <a:rPr lang="en-US" sz="1400" dirty="0"/>
                        <a:t>Inheritance</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sz="1400" dirty="0"/>
                        <a:t>What God Gives His Children</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sz="1400" dirty="0"/>
                        <a:t>Key Verse</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2750112"/>
                  </a:ext>
                </a:extLst>
              </a:tr>
              <a:tr h="498040">
                <a:tc>
                  <a:txBody>
                    <a:bodyPr/>
                    <a:lstStyle/>
                    <a:p>
                      <a:pPr>
                        <a:buNone/>
                      </a:pPr>
                      <a:r>
                        <a:rPr lang="en-US" sz="1400" b="1" dirty="0"/>
                        <a:t>All Spiritual Blessings</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Every spiritual blessing available in Christ.</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Ephesians 1:3 </a:t>
                      </a:r>
                      <a:r>
                        <a:rPr lang="en-US" sz="1400" dirty="0"/>
                        <a:t>— "Blessed us with every spiritual blessing in the heavenly places in Christ."</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0492752"/>
                  </a:ext>
                </a:extLst>
              </a:tr>
              <a:tr h="498040">
                <a:tc>
                  <a:txBody>
                    <a:bodyPr/>
                    <a:lstStyle/>
                    <a:p>
                      <a:pPr>
                        <a:buNone/>
                      </a:pPr>
                      <a:r>
                        <a:rPr lang="en-US" sz="1400" b="1" dirty="0"/>
                        <a:t>Forgiveness</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My sins are completely forgiven through Christ.</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Ephesians 1:7</a:t>
                      </a:r>
                      <a:r>
                        <a:rPr lang="en-US" sz="1400" dirty="0"/>
                        <a:t> — "In Him we have redemption through His blood, the forgiveness of sins."</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956885"/>
                  </a:ext>
                </a:extLst>
              </a:tr>
              <a:tr h="498040">
                <a:tc>
                  <a:txBody>
                    <a:bodyPr/>
                    <a:lstStyle/>
                    <a:p>
                      <a:pPr>
                        <a:buNone/>
                      </a:pPr>
                      <a:r>
                        <a:rPr lang="en-US" sz="1400" b="1" dirty="0"/>
                        <a:t>Reconciliation</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I am restored to relationship with God.</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Romans 5:10</a:t>
                      </a:r>
                      <a:r>
                        <a:rPr lang="en-US" sz="1400" dirty="0"/>
                        <a:t> — "We were reconciled to God through the death of His Son."</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436358"/>
                  </a:ext>
                </a:extLst>
              </a:tr>
              <a:tr h="407172">
                <a:tc>
                  <a:txBody>
                    <a:bodyPr/>
                    <a:lstStyle/>
                    <a:p>
                      <a:pPr>
                        <a:buNone/>
                      </a:pPr>
                      <a:r>
                        <a:rPr lang="en-US" sz="1400" b="1" dirty="0"/>
                        <a:t>Peace With God</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I am no longer God's enemy but His beloved child.</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Romans 5:1</a:t>
                      </a:r>
                      <a:r>
                        <a:rPr lang="en-US" sz="1400" dirty="0"/>
                        <a:t> — "Having been justified by faith, we have peace with God."</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9663226"/>
                  </a:ext>
                </a:extLst>
              </a:tr>
              <a:tr h="407172">
                <a:tc>
                  <a:txBody>
                    <a:bodyPr/>
                    <a:lstStyle/>
                    <a:p>
                      <a:pPr>
                        <a:buNone/>
                      </a:pPr>
                      <a:r>
                        <a:rPr lang="en-US" sz="1400" b="1" dirty="0"/>
                        <a:t>Access To The Father</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I can approach God boldly and confidently.</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Hebrews 4:16</a:t>
                      </a:r>
                      <a:r>
                        <a:rPr lang="en-US" sz="1400" dirty="0"/>
                        <a:t> — "Let us therefore come boldly to the throne of grace."</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7123883"/>
                  </a:ext>
                </a:extLst>
              </a:tr>
              <a:tr h="217480">
                <a:tc>
                  <a:txBody>
                    <a:bodyPr/>
                    <a:lstStyle/>
                    <a:p>
                      <a:pPr>
                        <a:buNone/>
                      </a:pPr>
                      <a:r>
                        <a:rPr lang="en-US" sz="1400" b="1" dirty="0"/>
                        <a:t>Union With Christ</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Christ lives in me and I in Him.</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John 15:5</a:t>
                      </a:r>
                      <a:r>
                        <a:rPr lang="en-US" sz="1400" dirty="0"/>
                        <a:t> — "He who abides in Me, and I in him."</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1522248"/>
                  </a:ext>
                </a:extLst>
              </a:tr>
              <a:tr h="383108">
                <a:tc>
                  <a:txBody>
                    <a:bodyPr/>
                    <a:lstStyle/>
                    <a:p>
                      <a:pPr>
                        <a:buNone/>
                      </a:pPr>
                      <a:r>
                        <a:rPr lang="en-US" sz="1400" b="1" dirty="0"/>
                        <a:t>The Holy Spirit</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a:t>God's Spirit dwells within me to guide and empower me.</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1 Corinthians 6:19</a:t>
                      </a:r>
                      <a:r>
                        <a:rPr lang="en-US" sz="1400" dirty="0"/>
                        <a:t> — "Your body is the temple of the Holy Spirit."</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2209390"/>
                  </a:ext>
                </a:extLst>
              </a:tr>
              <a:tr h="407172">
                <a:tc>
                  <a:txBody>
                    <a:bodyPr/>
                    <a:lstStyle/>
                    <a:p>
                      <a:pPr>
                        <a:buNone/>
                      </a:pPr>
                      <a:r>
                        <a:rPr lang="en-US" sz="1400" b="1" dirty="0"/>
                        <a:t>Adoption</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dirty="0"/>
                        <a:t>I am welcomed into God's family as His child.</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Romans 8:15</a:t>
                      </a:r>
                      <a:r>
                        <a:rPr lang="en-US" sz="1400" dirty="0"/>
                        <a:t> — "You received the Spirit of adoption."</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497929"/>
                  </a:ext>
                </a:extLst>
              </a:tr>
              <a:tr h="407172">
                <a:tc>
                  <a:txBody>
                    <a:bodyPr/>
                    <a:lstStyle/>
                    <a:p>
                      <a:pPr>
                        <a:buNone/>
                      </a:pPr>
                      <a:r>
                        <a:rPr lang="en-US" sz="1400" b="1" dirty="0"/>
                        <a:t>Purpose</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a:t>God has prepared good works for me to accomplish.</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Ephesians 2:10</a:t>
                      </a:r>
                      <a:r>
                        <a:rPr lang="en-US" sz="1400" dirty="0"/>
                        <a:t> — "Created in Christ Jesus for good works."</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2327609"/>
                  </a:ext>
                </a:extLst>
              </a:tr>
              <a:tr h="407172">
                <a:tc>
                  <a:txBody>
                    <a:bodyPr/>
                    <a:lstStyle/>
                    <a:p>
                      <a:pPr>
                        <a:buNone/>
                      </a:pPr>
                      <a:r>
                        <a:rPr lang="en-US" sz="1400" b="1" dirty="0"/>
                        <a:t>Citizenship</a:t>
                      </a:r>
                      <a:endParaRPr lang="en-US" sz="1400" dirty="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a:t>My citizenship and future are secured in Heaven.</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a:t>Philippians 3:20</a:t>
                      </a:r>
                      <a:r>
                        <a:rPr lang="en-US" sz="1400"/>
                        <a:t> — "Our citizenship is in heaven."</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116622"/>
                  </a:ext>
                </a:extLst>
              </a:tr>
              <a:tr h="175078">
                <a:tc>
                  <a:txBody>
                    <a:bodyPr/>
                    <a:lstStyle/>
                    <a:p>
                      <a:pPr>
                        <a:buNone/>
                      </a:pPr>
                      <a:r>
                        <a:rPr lang="en-US" sz="1400" b="1"/>
                        <a:t>Eternal Life</a:t>
                      </a:r>
                      <a:endParaRPr lang="en-US" sz="1400"/>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a:t>I will live forever with God.</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buNone/>
                      </a:pPr>
                      <a:r>
                        <a:rPr lang="en-US" sz="1400" b="1" dirty="0"/>
                        <a:t>John 3:16</a:t>
                      </a:r>
                      <a:r>
                        <a:rPr lang="en-US" sz="1400" dirty="0"/>
                        <a:t> — "not perish but have everlasting life."</a:t>
                      </a:r>
                    </a:p>
                  </a:txBody>
                  <a:tcPr marL="44320" marR="44320" marT="22160" marB="22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05804"/>
                  </a:ext>
                </a:extLst>
              </a:tr>
            </a:tbl>
          </a:graphicData>
        </a:graphic>
      </p:graphicFrame>
      <p:sp>
        <p:nvSpPr>
          <p:cNvPr id="4" name="Slide Number Placeholder 3">
            <a:extLst>
              <a:ext uri="{FF2B5EF4-FFF2-40B4-BE49-F238E27FC236}">
                <a16:creationId xmlns:a16="http://schemas.microsoft.com/office/drawing/2014/main" id="{8EBAD937-12B1-D6CF-5F49-1C18D7A501EA}"/>
              </a:ext>
            </a:extLst>
          </p:cNvPr>
          <p:cNvSpPr>
            <a:spLocks noGrp="1"/>
          </p:cNvSpPr>
          <p:nvPr>
            <p:ph type="sldNum" sz="quarter" idx="12"/>
          </p:nvPr>
        </p:nvSpPr>
        <p:spPr/>
        <p:txBody>
          <a:bodyPr/>
          <a:lstStyle/>
          <a:p>
            <a:fld id="{713146FF-293B-4FA8-BE16-5D670871EC2C}" type="slidenum">
              <a:rPr lang="en-US" smtClean="0"/>
              <a:t>33</a:t>
            </a:fld>
            <a:endParaRPr lang="en-US"/>
          </a:p>
        </p:txBody>
      </p:sp>
    </p:spTree>
    <p:extLst>
      <p:ext uri="{BB962C8B-B14F-4D97-AF65-F5344CB8AC3E}">
        <p14:creationId xmlns:p14="http://schemas.microsoft.com/office/powerpoint/2010/main" val="2821634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F5FC-D749-F79B-07A1-5F1A044A9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26422-6EC2-B09E-A1AB-A44B0E6C13F3}"/>
              </a:ext>
            </a:extLst>
          </p:cNvPr>
          <p:cNvSpPr>
            <a:spLocks noGrp="1"/>
          </p:cNvSpPr>
          <p:nvPr>
            <p:ph type="title"/>
          </p:nvPr>
        </p:nvSpPr>
        <p:spPr/>
        <p:txBody>
          <a:bodyPr/>
          <a:lstStyle/>
          <a:p>
            <a:r>
              <a:rPr lang="en-US" dirty="0"/>
              <a:t>Declaration: I Receive God’s Love</a:t>
            </a:r>
          </a:p>
        </p:txBody>
      </p:sp>
      <p:sp>
        <p:nvSpPr>
          <p:cNvPr id="3" name="Content Placeholder 2">
            <a:extLst>
              <a:ext uri="{FF2B5EF4-FFF2-40B4-BE49-F238E27FC236}">
                <a16:creationId xmlns:a16="http://schemas.microsoft.com/office/drawing/2014/main" id="{256C1C8E-2CFF-22DE-AC63-70CBD15A0234}"/>
              </a:ext>
            </a:extLst>
          </p:cNvPr>
          <p:cNvSpPr>
            <a:spLocks noGrp="1"/>
          </p:cNvSpPr>
          <p:nvPr>
            <p:ph idx="1"/>
          </p:nvPr>
        </p:nvSpPr>
        <p:spPr/>
        <p:txBody>
          <a:bodyPr>
            <a:normAutofit fontScale="70000" lnSpcReduction="20000"/>
          </a:bodyPr>
          <a:lstStyle/>
          <a:p>
            <a:pPr marL="0" indent="0">
              <a:buNone/>
            </a:pPr>
            <a:r>
              <a:rPr lang="en-US" dirty="0"/>
              <a:t>Father, I thank You for loving me. You pursued me, redeemed me, and demonstrated Your love through the sacrifice, death, and resurrection of Jesus Christ.</a:t>
            </a:r>
          </a:p>
          <a:p>
            <a:pPr marL="0" indent="0">
              <a:buNone/>
            </a:pPr>
            <a:r>
              <a:rPr lang="en-US" dirty="0"/>
              <a:t>I acknowledge that Jesus is worthy of Lordship. I surrender self-rule and place my trust in Him. Jesus Christ is my Lord, Savior, King, and rightful authority.</a:t>
            </a:r>
          </a:p>
          <a:p>
            <a:pPr marL="0" indent="0">
              <a:buNone/>
            </a:pPr>
            <a:r>
              <a:rPr lang="en-US" dirty="0"/>
              <a:t>I embrace the truth that through Christ I have been forgiven, redeemed, reconciled, adopted, and made righteous before God.</a:t>
            </a:r>
          </a:p>
          <a:p>
            <a:pPr marL="0" indent="0">
              <a:buNone/>
            </a:pPr>
            <a:r>
              <a:rPr lang="en-US" dirty="0"/>
              <a:t>I </a:t>
            </a:r>
            <a:r>
              <a:rPr lang="en-US" dirty="0" err="1"/>
              <a:t>embace</a:t>
            </a:r>
            <a:r>
              <a:rPr lang="en-US" dirty="0"/>
              <a:t> my new identity as a born again child of God. I am no longer defined by my past, my failures, my wounds, or the opinions of others. I choose to see myself as You see me.</a:t>
            </a:r>
          </a:p>
          <a:p>
            <a:pPr marL="0" indent="0">
              <a:buNone/>
            </a:pPr>
            <a:r>
              <a:rPr lang="en-US" dirty="0"/>
              <a:t>I receive the inheritance You have freely given Your children. I receive Your love, forgiveness, grace, peace, presence, guidance, purpose, Holy Spirit, and every spiritual blessing available in Christ.</a:t>
            </a:r>
          </a:p>
          <a:p>
            <a:pPr marL="0" indent="0">
              <a:buNone/>
            </a:pPr>
            <a:r>
              <a:rPr lang="en-US" dirty="0"/>
              <a:t>Help me walk confidently as Your beloved child, secure in Your love and grateful for all You have done for me.</a:t>
            </a:r>
          </a:p>
          <a:p>
            <a:pPr marL="0" indent="0">
              <a:buNone/>
            </a:pPr>
            <a:r>
              <a:rPr lang="en-US" dirty="0"/>
              <a:t>I receive Your love. I stand in my identity. I receive my inheritance.</a:t>
            </a:r>
          </a:p>
          <a:p>
            <a:pPr marL="0" indent="0">
              <a:buNone/>
            </a:pPr>
            <a:r>
              <a:rPr lang="en-US" dirty="0"/>
              <a:t>In Jesus' name, Amen.</a:t>
            </a:r>
          </a:p>
        </p:txBody>
      </p:sp>
      <p:sp>
        <p:nvSpPr>
          <p:cNvPr id="4" name="Slide Number Placeholder 3">
            <a:extLst>
              <a:ext uri="{FF2B5EF4-FFF2-40B4-BE49-F238E27FC236}">
                <a16:creationId xmlns:a16="http://schemas.microsoft.com/office/drawing/2014/main" id="{9FFCBEC9-3F9C-155D-1E8B-84DE4BD4D0CB}"/>
              </a:ext>
            </a:extLst>
          </p:cNvPr>
          <p:cNvSpPr>
            <a:spLocks noGrp="1"/>
          </p:cNvSpPr>
          <p:nvPr>
            <p:ph type="sldNum" sz="quarter" idx="12"/>
          </p:nvPr>
        </p:nvSpPr>
        <p:spPr/>
        <p:txBody>
          <a:bodyPr/>
          <a:lstStyle/>
          <a:p>
            <a:fld id="{713146FF-293B-4FA8-BE16-5D670871EC2C}" type="slidenum">
              <a:rPr lang="en-US" smtClean="0"/>
              <a:t>34</a:t>
            </a:fld>
            <a:endParaRPr lang="en-US"/>
          </a:p>
        </p:txBody>
      </p:sp>
    </p:spTree>
    <p:extLst>
      <p:ext uri="{BB962C8B-B14F-4D97-AF65-F5344CB8AC3E}">
        <p14:creationId xmlns:p14="http://schemas.microsoft.com/office/powerpoint/2010/main" val="291849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6D74-A470-F107-A989-6AB3E94829B4}"/>
              </a:ext>
            </a:extLst>
          </p:cNvPr>
          <p:cNvSpPr>
            <a:spLocks noGrp="1"/>
          </p:cNvSpPr>
          <p:nvPr>
            <p:ph type="title"/>
          </p:nvPr>
        </p:nvSpPr>
        <p:spPr/>
        <p:txBody>
          <a:bodyPr/>
          <a:lstStyle/>
          <a:p>
            <a:r>
              <a:rPr lang="en-US" dirty="0"/>
              <a:t>&lt;Break &gt;   10 Minutes</a:t>
            </a:r>
          </a:p>
        </p:txBody>
      </p:sp>
      <p:sp>
        <p:nvSpPr>
          <p:cNvPr id="3" name="Content Placeholder 2">
            <a:extLst>
              <a:ext uri="{FF2B5EF4-FFF2-40B4-BE49-F238E27FC236}">
                <a16:creationId xmlns:a16="http://schemas.microsoft.com/office/drawing/2014/main" id="{352FCC2E-FD2B-7A3C-9A1F-1DA25147E397}"/>
              </a:ext>
            </a:extLst>
          </p:cNvPr>
          <p:cNvSpPr>
            <a:spLocks noGrp="1"/>
          </p:cNvSpPr>
          <p:nvPr>
            <p:ph idx="1"/>
          </p:nvPr>
        </p:nvSpPr>
        <p:spPr/>
        <p:txBody>
          <a:bodyPr/>
          <a:lstStyle/>
          <a:p>
            <a:r>
              <a:rPr lang="en-US" dirty="0"/>
              <a:t>Think About</a:t>
            </a:r>
          </a:p>
          <a:p>
            <a:pPr lvl="1"/>
            <a:r>
              <a:rPr lang="en-US" dirty="0"/>
              <a:t>What Questions Do You Want To Ask God?</a:t>
            </a:r>
          </a:p>
          <a:p>
            <a:pPr lvl="1"/>
            <a:r>
              <a:rPr lang="en-US" dirty="0"/>
              <a:t>What Did He Show You About Blocking His Love?</a:t>
            </a:r>
          </a:p>
          <a:p>
            <a:pPr lvl="1"/>
            <a:r>
              <a:rPr lang="en-US" dirty="0"/>
              <a:t>What Nugget Of Truth Helped Improve Flow?</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14D7D5E-4D71-F3A2-BE8B-4B0FCDDC5242}"/>
              </a:ext>
            </a:extLst>
          </p:cNvPr>
          <p:cNvSpPr>
            <a:spLocks noGrp="1"/>
          </p:cNvSpPr>
          <p:nvPr>
            <p:ph type="sldNum" sz="quarter" idx="12"/>
          </p:nvPr>
        </p:nvSpPr>
        <p:spPr/>
        <p:txBody>
          <a:bodyPr/>
          <a:lstStyle/>
          <a:p>
            <a:fld id="{713146FF-293B-4FA8-BE16-5D670871EC2C}" type="slidenum">
              <a:rPr lang="en-US" smtClean="0"/>
              <a:t>35</a:t>
            </a:fld>
            <a:endParaRPr lang="en-US"/>
          </a:p>
        </p:txBody>
      </p:sp>
    </p:spTree>
    <p:extLst>
      <p:ext uri="{BB962C8B-B14F-4D97-AF65-F5344CB8AC3E}">
        <p14:creationId xmlns:p14="http://schemas.microsoft.com/office/powerpoint/2010/main" val="3154552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30DDD-D5F5-FC14-FB2B-0B4F21459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486B5-B0E1-5EA3-978A-9C16A663823F}"/>
              </a:ext>
            </a:extLst>
          </p:cNvPr>
          <p:cNvSpPr>
            <a:spLocks noGrp="1"/>
          </p:cNvSpPr>
          <p:nvPr>
            <p:ph type="title"/>
          </p:nvPr>
        </p:nvSpPr>
        <p:spPr/>
        <p:txBody>
          <a:bodyPr>
            <a:normAutofit/>
          </a:bodyPr>
          <a:lstStyle/>
          <a:p>
            <a:r>
              <a:rPr lang="en-US" dirty="0"/>
              <a:t>Transformation Restores Design</a:t>
            </a:r>
          </a:p>
        </p:txBody>
      </p:sp>
      <p:sp>
        <p:nvSpPr>
          <p:cNvPr id="6" name="Slide Number Placeholder 5">
            <a:extLst>
              <a:ext uri="{FF2B5EF4-FFF2-40B4-BE49-F238E27FC236}">
                <a16:creationId xmlns:a16="http://schemas.microsoft.com/office/drawing/2014/main" id="{C206F746-460F-F6A9-CD1C-0039D0E2592C}"/>
              </a:ext>
            </a:extLst>
          </p:cNvPr>
          <p:cNvSpPr>
            <a:spLocks noGrp="1"/>
          </p:cNvSpPr>
          <p:nvPr>
            <p:ph type="sldNum" sz="quarter" idx="12"/>
          </p:nvPr>
        </p:nvSpPr>
        <p:spPr/>
        <p:txBody>
          <a:bodyPr/>
          <a:lstStyle/>
          <a:p>
            <a:fld id="{713146FF-293B-4FA8-BE16-5D670871EC2C}" type="slidenum">
              <a:rPr lang="en-US" smtClean="0"/>
              <a:t>36</a:t>
            </a:fld>
            <a:endParaRPr lang="en-US"/>
          </a:p>
        </p:txBody>
      </p:sp>
      <p:sp>
        <p:nvSpPr>
          <p:cNvPr id="5" name="TextBox 4">
            <a:extLst>
              <a:ext uri="{FF2B5EF4-FFF2-40B4-BE49-F238E27FC236}">
                <a16:creationId xmlns:a16="http://schemas.microsoft.com/office/drawing/2014/main" id="{EFCDB8C3-EFCC-D8BA-A803-6FA8B287BA78}"/>
              </a:ext>
            </a:extLst>
          </p:cNvPr>
          <p:cNvSpPr txBox="1"/>
          <p:nvPr/>
        </p:nvSpPr>
        <p:spPr>
          <a:xfrm>
            <a:off x="4714107" y="1909060"/>
            <a:ext cx="3967205" cy="4247317"/>
          </a:xfrm>
          <a:prstGeom prst="rect">
            <a:avLst/>
          </a:prstGeom>
          <a:noFill/>
        </p:spPr>
        <p:txBody>
          <a:bodyPr wrap="square">
            <a:spAutoFit/>
          </a:bodyPr>
          <a:lstStyle/>
          <a:p>
            <a:r>
              <a:rPr lang="en-US" dirty="0"/>
              <a:t>     God’s Lordship</a:t>
            </a:r>
          </a:p>
          <a:p>
            <a:r>
              <a:rPr lang="en-US" dirty="0"/>
              <a:t>        ↓</a:t>
            </a:r>
          </a:p>
          <a:p>
            <a:r>
              <a:rPr lang="en-US" dirty="0"/>
              <a:t>     Identity In Christ</a:t>
            </a:r>
          </a:p>
          <a:p>
            <a:r>
              <a:rPr lang="en-US" dirty="0"/>
              <a:t>        ↓</a:t>
            </a:r>
          </a:p>
          <a:p>
            <a:r>
              <a:rPr lang="en-US" dirty="0"/>
              <a:t>     Receive God’s Love</a:t>
            </a:r>
          </a:p>
          <a:p>
            <a:r>
              <a:rPr lang="en-US" dirty="0"/>
              <a:t>        ↓</a:t>
            </a:r>
          </a:p>
          <a:p>
            <a:r>
              <a:rPr lang="en-US" dirty="0"/>
              <a:t>     Motives, Purpose &amp; Calling</a:t>
            </a:r>
          </a:p>
          <a:p>
            <a:r>
              <a:rPr lang="en-US" dirty="0"/>
              <a:t>        ↓</a:t>
            </a:r>
          </a:p>
          <a:p>
            <a:r>
              <a:rPr lang="en-US" dirty="0"/>
              <a:t>     Beliefs, Truth &amp; Trust   </a:t>
            </a:r>
          </a:p>
          <a:p>
            <a:r>
              <a:rPr lang="en-US" dirty="0"/>
              <a:t>        ↓</a:t>
            </a:r>
          </a:p>
          <a:p>
            <a:r>
              <a:rPr lang="en-US" dirty="0"/>
              <a:t>     Spirit-Led Thinking</a:t>
            </a:r>
          </a:p>
          <a:p>
            <a:r>
              <a:rPr lang="en-US" dirty="0"/>
              <a:t>        ↓</a:t>
            </a:r>
          </a:p>
          <a:p>
            <a:r>
              <a:rPr lang="en-US" dirty="0"/>
              <a:t>     Loving Choices, Behaviors, Responses</a:t>
            </a:r>
          </a:p>
          <a:p>
            <a:r>
              <a:rPr lang="en-US" dirty="0"/>
              <a:t>        ↓</a:t>
            </a:r>
          </a:p>
          <a:p>
            <a:r>
              <a:rPr lang="en-US" dirty="0"/>
              <a:t>     Kingdom Fruit</a:t>
            </a:r>
          </a:p>
        </p:txBody>
      </p:sp>
      <p:sp>
        <p:nvSpPr>
          <p:cNvPr id="8" name="TextBox 7">
            <a:extLst>
              <a:ext uri="{FF2B5EF4-FFF2-40B4-BE49-F238E27FC236}">
                <a16:creationId xmlns:a16="http://schemas.microsoft.com/office/drawing/2014/main" id="{93F13018-DFE7-A617-9C88-59495088D934}"/>
              </a:ext>
            </a:extLst>
          </p:cNvPr>
          <p:cNvSpPr txBox="1"/>
          <p:nvPr/>
        </p:nvSpPr>
        <p:spPr>
          <a:xfrm>
            <a:off x="5013510" y="1366736"/>
            <a:ext cx="1789721" cy="461665"/>
          </a:xfrm>
          <a:prstGeom prst="rect">
            <a:avLst/>
          </a:prstGeom>
          <a:noFill/>
        </p:spPr>
        <p:txBody>
          <a:bodyPr wrap="none" rtlCol="0">
            <a:spAutoFit/>
          </a:bodyPr>
          <a:lstStyle/>
          <a:p>
            <a:r>
              <a:rPr lang="en-US" sz="2400" u="sng" dirty="0"/>
              <a:t>God’s Design</a:t>
            </a:r>
          </a:p>
        </p:txBody>
      </p:sp>
      <p:sp>
        <p:nvSpPr>
          <p:cNvPr id="9" name="TextBox 8">
            <a:extLst>
              <a:ext uri="{FF2B5EF4-FFF2-40B4-BE49-F238E27FC236}">
                <a16:creationId xmlns:a16="http://schemas.microsoft.com/office/drawing/2014/main" id="{9E351EA3-D15A-3083-E469-CBEEE65859EA}"/>
              </a:ext>
            </a:extLst>
          </p:cNvPr>
          <p:cNvSpPr txBox="1"/>
          <p:nvPr/>
        </p:nvSpPr>
        <p:spPr>
          <a:xfrm>
            <a:off x="1056572" y="1366740"/>
            <a:ext cx="2475871" cy="461665"/>
          </a:xfrm>
          <a:prstGeom prst="rect">
            <a:avLst/>
          </a:prstGeom>
          <a:noFill/>
        </p:spPr>
        <p:txBody>
          <a:bodyPr wrap="none" rtlCol="0">
            <a:spAutoFit/>
          </a:bodyPr>
          <a:lstStyle/>
          <a:p>
            <a:r>
              <a:rPr lang="en-US" sz="2400" u="sng" dirty="0"/>
              <a:t>Fallen World Cycle</a:t>
            </a:r>
          </a:p>
        </p:txBody>
      </p:sp>
      <p:sp>
        <p:nvSpPr>
          <p:cNvPr id="11" name="TextBox 10">
            <a:extLst>
              <a:ext uri="{FF2B5EF4-FFF2-40B4-BE49-F238E27FC236}">
                <a16:creationId xmlns:a16="http://schemas.microsoft.com/office/drawing/2014/main" id="{7C19F0C2-D5B4-958D-1286-0ED33A537C66}"/>
              </a:ext>
            </a:extLst>
          </p:cNvPr>
          <p:cNvSpPr txBox="1"/>
          <p:nvPr/>
        </p:nvSpPr>
        <p:spPr>
          <a:xfrm>
            <a:off x="1052107" y="1896703"/>
            <a:ext cx="3087408" cy="4247317"/>
          </a:xfrm>
          <a:prstGeom prst="rect">
            <a:avLst/>
          </a:prstGeom>
          <a:noFill/>
        </p:spPr>
        <p:txBody>
          <a:bodyPr wrap="square">
            <a:spAutoFit/>
          </a:bodyPr>
          <a:lstStyle/>
          <a:p>
            <a:r>
              <a:rPr lang="en-US" dirty="0"/>
              <a:t>Wounds / Fear / Pain</a:t>
            </a:r>
          </a:p>
          <a:p>
            <a:r>
              <a:rPr lang="en-US" dirty="0"/>
              <a:t>        ↓</a:t>
            </a:r>
          </a:p>
          <a:p>
            <a:r>
              <a:rPr lang="en-US" dirty="0"/>
              <a:t>Self-Protection</a:t>
            </a:r>
          </a:p>
          <a:p>
            <a:r>
              <a:rPr lang="en-US" dirty="0"/>
              <a:t>        ↓</a:t>
            </a:r>
          </a:p>
          <a:p>
            <a:r>
              <a:rPr lang="en-US" dirty="0"/>
              <a:t>Self-Lordship</a:t>
            </a:r>
          </a:p>
          <a:p>
            <a:r>
              <a:rPr lang="en-US" dirty="0"/>
              <a:t>        ↓</a:t>
            </a:r>
          </a:p>
          <a:p>
            <a:r>
              <a:rPr lang="en-US" dirty="0"/>
              <a:t>Ungodly Loves / Desires</a:t>
            </a:r>
          </a:p>
          <a:p>
            <a:r>
              <a:rPr lang="en-US" dirty="0"/>
              <a:t>        ↓</a:t>
            </a:r>
          </a:p>
          <a:p>
            <a:r>
              <a:rPr lang="en-US" dirty="0"/>
              <a:t>Lies / False Beliefs</a:t>
            </a:r>
          </a:p>
          <a:p>
            <a:r>
              <a:rPr lang="en-US" dirty="0"/>
              <a:t>        ↓</a:t>
            </a:r>
          </a:p>
          <a:p>
            <a:r>
              <a:rPr lang="en-US" dirty="0"/>
              <a:t>Defensive Identity</a:t>
            </a:r>
          </a:p>
          <a:p>
            <a:r>
              <a:rPr lang="en-US" dirty="0"/>
              <a:t>        ↓</a:t>
            </a:r>
          </a:p>
          <a:p>
            <a:r>
              <a:rPr lang="en-US" dirty="0"/>
              <a:t>Flesh-Driven Reactive Behavior</a:t>
            </a:r>
          </a:p>
          <a:p>
            <a:r>
              <a:rPr lang="en-US" dirty="0"/>
              <a:t>        ↓</a:t>
            </a:r>
          </a:p>
          <a:p>
            <a:r>
              <a:rPr lang="en-US" dirty="0"/>
              <a:t>Broken Fruit</a:t>
            </a:r>
          </a:p>
        </p:txBody>
      </p:sp>
      <p:sp>
        <p:nvSpPr>
          <p:cNvPr id="3" name="TextBox 2">
            <a:extLst>
              <a:ext uri="{FF2B5EF4-FFF2-40B4-BE49-F238E27FC236}">
                <a16:creationId xmlns:a16="http://schemas.microsoft.com/office/drawing/2014/main" id="{01F00301-50C7-AC5A-B25B-FD7AFDA2E96B}"/>
              </a:ext>
            </a:extLst>
          </p:cNvPr>
          <p:cNvSpPr txBox="1"/>
          <p:nvPr/>
        </p:nvSpPr>
        <p:spPr>
          <a:xfrm>
            <a:off x="4701749" y="1896703"/>
            <a:ext cx="3967205" cy="1754326"/>
          </a:xfrm>
          <a:prstGeom prst="rect">
            <a:avLst/>
          </a:prstGeom>
          <a:noFill/>
        </p:spPr>
        <p:txBody>
          <a:bodyPr wrap="square">
            <a:spAutoFit/>
          </a:bodyPr>
          <a:lstStyle/>
          <a:p>
            <a:pPr marL="285750" indent="-285750">
              <a:buClr>
                <a:srgbClr val="4472C4"/>
              </a:buClr>
              <a:buSzPct val="150000"/>
              <a:buFont typeface="Wingdings" panose="05000000000000000000" pitchFamily="2" charset="2"/>
              <a:buChar char="ü"/>
            </a:pPr>
            <a:r>
              <a:rPr lang="en-US" dirty="0"/>
              <a:t>  </a:t>
            </a:r>
          </a:p>
          <a:p>
            <a:r>
              <a:rPr lang="en-US" dirty="0"/>
              <a:t>       </a:t>
            </a:r>
          </a:p>
          <a:p>
            <a:pPr marL="285750" indent="-285750">
              <a:buClr>
                <a:srgbClr val="4472C4"/>
              </a:buClr>
              <a:buSzPct val="150000"/>
              <a:buFont typeface="Wingdings" panose="05000000000000000000" pitchFamily="2" charset="2"/>
              <a:buChar char="ü"/>
            </a:pPr>
            <a:r>
              <a:rPr lang="en-US" dirty="0"/>
              <a:t> </a:t>
            </a:r>
          </a:p>
          <a:p>
            <a:r>
              <a:rPr lang="en-US" dirty="0"/>
              <a:t>        </a:t>
            </a:r>
          </a:p>
          <a:p>
            <a:pPr marL="285750" indent="-285750">
              <a:buClr>
                <a:srgbClr val="4472C4"/>
              </a:buClr>
              <a:buSzPct val="150000"/>
              <a:buFont typeface="Wingdings" panose="05000000000000000000" pitchFamily="2" charset="2"/>
              <a:buChar char="ü"/>
            </a:pPr>
            <a:r>
              <a:rPr lang="en-US" dirty="0"/>
              <a:t> </a:t>
            </a:r>
          </a:p>
          <a:p>
            <a:r>
              <a:rPr lang="en-US" dirty="0"/>
              <a:t>        </a:t>
            </a:r>
          </a:p>
        </p:txBody>
      </p:sp>
      <p:cxnSp>
        <p:nvCxnSpPr>
          <p:cNvPr id="4" name="Straight Arrow Connector 3">
            <a:extLst>
              <a:ext uri="{FF2B5EF4-FFF2-40B4-BE49-F238E27FC236}">
                <a16:creationId xmlns:a16="http://schemas.microsoft.com/office/drawing/2014/main" id="{C01E91FD-F479-3AD8-F81D-CF2285B51F79}"/>
              </a:ext>
            </a:extLst>
          </p:cNvPr>
          <p:cNvCxnSpPr>
            <a:cxnSpLocks/>
          </p:cNvCxnSpPr>
          <p:nvPr/>
        </p:nvCxnSpPr>
        <p:spPr>
          <a:xfrm>
            <a:off x="3534034" y="3750277"/>
            <a:ext cx="11800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6990B9C-54F4-7BF9-003E-2071D7314140}"/>
              </a:ext>
            </a:extLst>
          </p:cNvPr>
          <p:cNvCxnSpPr>
            <a:cxnSpLocks/>
          </p:cNvCxnSpPr>
          <p:nvPr/>
        </p:nvCxnSpPr>
        <p:spPr>
          <a:xfrm>
            <a:off x="3544332" y="4298093"/>
            <a:ext cx="11800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5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10"/>
                                        <p:tgtEl>
                                          <p:spTgt spid="11">
                                            <p:txEl>
                                              <p:pRg st="0" end="0"/>
                                            </p:txEl>
                                          </p:spTgt>
                                        </p:tgtEl>
                                      </p:cBhvr>
                                    </p:animEffect>
                                  </p:childTnLst>
                                </p:cTn>
                              </p:par>
                            </p:childTnLst>
                          </p:cTn>
                        </p:par>
                        <p:par>
                          <p:cTn id="18" fill="hold">
                            <p:stCondLst>
                              <p:cond delay="10"/>
                            </p:stCondLst>
                            <p:childTnLst>
                              <p:par>
                                <p:cTn id="19" presetID="22" presetClass="entr" presetSubtype="1"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wipe(up)">
                                      <p:cBhvr>
                                        <p:cTn id="21" dur="10"/>
                                        <p:tgtEl>
                                          <p:spTgt spid="11">
                                            <p:txEl>
                                              <p:pRg st="1" end="1"/>
                                            </p:txEl>
                                          </p:spTgt>
                                        </p:tgtEl>
                                      </p:cBhvr>
                                    </p:animEffect>
                                  </p:childTnLst>
                                </p:cTn>
                              </p:par>
                            </p:childTnLst>
                          </p:cTn>
                        </p:par>
                        <p:par>
                          <p:cTn id="22" fill="hold">
                            <p:stCondLst>
                              <p:cond delay="20"/>
                            </p:stCondLst>
                            <p:childTnLst>
                              <p:par>
                                <p:cTn id="23" presetID="22" presetClass="entr" presetSubtype="1" fill="hold" nodeType="after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up)">
                                      <p:cBhvr>
                                        <p:cTn id="25" dur="10"/>
                                        <p:tgtEl>
                                          <p:spTgt spid="11">
                                            <p:txEl>
                                              <p:pRg st="2" end="2"/>
                                            </p:txEl>
                                          </p:spTgt>
                                        </p:tgtEl>
                                      </p:cBhvr>
                                    </p:animEffect>
                                  </p:childTnLst>
                                </p:cTn>
                              </p:par>
                            </p:childTnLst>
                          </p:cTn>
                        </p:par>
                        <p:par>
                          <p:cTn id="26" fill="hold">
                            <p:stCondLst>
                              <p:cond delay="30"/>
                            </p:stCondLst>
                            <p:childTnLst>
                              <p:par>
                                <p:cTn id="27" presetID="22" presetClass="entr" presetSubtype="1" fill="hold" nodeType="after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up)">
                                      <p:cBhvr>
                                        <p:cTn id="29" dur="10"/>
                                        <p:tgtEl>
                                          <p:spTgt spid="11">
                                            <p:txEl>
                                              <p:pRg st="3" end="3"/>
                                            </p:txEl>
                                          </p:spTgt>
                                        </p:tgtEl>
                                      </p:cBhvr>
                                    </p:animEffect>
                                  </p:childTnLst>
                                </p:cTn>
                              </p:par>
                            </p:childTnLst>
                          </p:cTn>
                        </p:par>
                        <p:par>
                          <p:cTn id="30" fill="hold">
                            <p:stCondLst>
                              <p:cond delay="40"/>
                            </p:stCondLst>
                            <p:childTnLst>
                              <p:par>
                                <p:cTn id="31" presetID="22" presetClass="entr" presetSubtype="1" fill="hold" nodeType="after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up)">
                                      <p:cBhvr>
                                        <p:cTn id="33" dur="10"/>
                                        <p:tgtEl>
                                          <p:spTgt spid="11">
                                            <p:txEl>
                                              <p:pRg st="4" end="4"/>
                                            </p:txEl>
                                          </p:spTgt>
                                        </p:tgtEl>
                                      </p:cBhvr>
                                    </p:animEffect>
                                  </p:childTnLst>
                                </p:cTn>
                              </p:par>
                            </p:childTnLst>
                          </p:cTn>
                        </p:par>
                        <p:par>
                          <p:cTn id="34" fill="hold">
                            <p:stCondLst>
                              <p:cond delay="50"/>
                            </p:stCondLst>
                            <p:childTnLst>
                              <p:par>
                                <p:cTn id="35" presetID="22" presetClass="entr" presetSubtype="1" fill="hold" nodeType="after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wipe(up)">
                                      <p:cBhvr>
                                        <p:cTn id="37" dur="10"/>
                                        <p:tgtEl>
                                          <p:spTgt spid="11">
                                            <p:txEl>
                                              <p:pRg st="5" end="5"/>
                                            </p:txEl>
                                          </p:spTgt>
                                        </p:tgtEl>
                                      </p:cBhvr>
                                    </p:animEffect>
                                  </p:childTnLst>
                                </p:cTn>
                              </p:par>
                            </p:childTnLst>
                          </p:cTn>
                        </p:par>
                        <p:par>
                          <p:cTn id="38" fill="hold">
                            <p:stCondLst>
                              <p:cond delay="60"/>
                            </p:stCondLst>
                            <p:childTnLst>
                              <p:par>
                                <p:cTn id="39" presetID="22" presetClass="entr" presetSubtype="1" fill="hold" nodeType="after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Effect transition="in" filter="wipe(up)">
                                      <p:cBhvr>
                                        <p:cTn id="41" dur="10"/>
                                        <p:tgtEl>
                                          <p:spTgt spid="11">
                                            <p:txEl>
                                              <p:pRg st="6" end="6"/>
                                            </p:txEl>
                                          </p:spTgt>
                                        </p:tgtEl>
                                      </p:cBhvr>
                                    </p:animEffect>
                                  </p:childTnLst>
                                </p:cTn>
                              </p:par>
                            </p:childTnLst>
                          </p:cTn>
                        </p:par>
                        <p:par>
                          <p:cTn id="42" fill="hold">
                            <p:stCondLst>
                              <p:cond delay="70"/>
                            </p:stCondLst>
                            <p:childTnLst>
                              <p:par>
                                <p:cTn id="43" presetID="22" presetClass="entr" presetSubtype="1" fill="hold" nodeType="afterEffect">
                                  <p:stCondLst>
                                    <p:cond delay="0"/>
                                  </p:stCondLst>
                                  <p:childTnLst>
                                    <p:set>
                                      <p:cBhvr>
                                        <p:cTn id="44" dur="1" fill="hold">
                                          <p:stCondLst>
                                            <p:cond delay="0"/>
                                          </p:stCondLst>
                                        </p:cTn>
                                        <p:tgtEl>
                                          <p:spTgt spid="11">
                                            <p:txEl>
                                              <p:pRg st="7" end="7"/>
                                            </p:txEl>
                                          </p:spTgt>
                                        </p:tgtEl>
                                        <p:attrNameLst>
                                          <p:attrName>style.visibility</p:attrName>
                                        </p:attrNameLst>
                                      </p:cBhvr>
                                      <p:to>
                                        <p:strVal val="visible"/>
                                      </p:to>
                                    </p:set>
                                    <p:animEffect transition="in" filter="wipe(up)">
                                      <p:cBhvr>
                                        <p:cTn id="45" dur="10"/>
                                        <p:tgtEl>
                                          <p:spTgt spid="11">
                                            <p:txEl>
                                              <p:pRg st="7" end="7"/>
                                            </p:txEl>
                                          </p:spTgt>
                                        </p:tgtEl>
                                      </p:cBhvr>
                                    </p:animEffect>
                                  </p:childTnLst>
                                </p:cTn>
                              </p:par>
                            </p:childTnLst>
                          </p:cTn>
                        </p:par>
                        <p:par>
                          <p:cTn id="46" fill="hold">
                            <p:stCondLst>
                              <p:cond delay="80"/>
                            </p:stCondLst>
                            <p:childTnLst>
                              <p:par>
                                <p:cTn id="47" presetID="22" presetClass="entr" presetSubtype="1" fill="hold" nodeType="afterEffect">
                                  <p:stCondLst>
                                    <p:cond delay="0"/>
                                  </p:stCondLst>
                                  <p:childTnLst>
                                    <p:set>
                                      <p:cBhvr>
                                        <p:cTn id="48" dur="1" fill="hold">
                                          <p:stCondLst>
                                            <p:cond delay="0"/>
                                          </p:stCondLst>
                                        </p:cTn>
                                        <p:tgtEl>
                                          <p:spTgt spid="11">
                                            <p:txEl>
                                              <p:pRg st="8" end="8"/>
                                            </p:txEl>
                                          </p:spTgt>
                                        </p:tgtEl>
                                        <p:attrNameLst>
                                          <p:attrName>style.visibility</p:attrName>
                                        </p:attrNameLst>
                                      </p:cBhvr>
                                      <p:to>
                                        <p:strVal val="visible"/>
                                      </p:to>
                                    </p:set>
                                    <p:animEffect transition="in" filter="wipe(up)">
                                      <p:cBhvr>
                                        <p:cTn id="49" dur="10"/>
                                        <p:tgtEl>
                                          <p:spTgt spid="11">
                                            <p:txEl>
                                              <p:pRg st="8" end="8"/>
                                            </p:txEl>
                                          </p:spTgt>
                                        </p:tgtEl>
                                      </p:cBhvr>
                                    </p:animEffect>
                                  </p:childTnLst>
                                </p:cTn>
                              </p:par>
                            </p:childTnLst>
                          </p:cTn>
                        </p:par>
                        <p:par>
                          <p:cTn id="50" fill="hold">
                            <p:stCondLst>
                              <p:cond delay="90"/>
                            </p:stCondLst>
                            <p:childTnLst>
                              <p:par>
                                <p:cTn id="51" presetID="22" presetClass="entr" presetSubtype="1" fill="hold" nodeType="afterEffect">
                                  <p:stCondLst>
                                    <p:cond delay="0"/>
                                  </p:stCondLst>
                                  <p:childTnLst>
                                    <p:set>
                                      <p:cBhvr>
                                        <p:cTn id="52" dur="1" fill="hold">
                                          <p:stCondLst>
                                            <p:cond delay="0"/>
                                          </p:stCondLst>
                                        </p:cTn>
                                        <p:tgtEl>
                                          <p:spTgt spid="11">
                                            <p:txEl>
                                              <p:pRg st="9" end="9"/>
                                            </p:txEl>
                                          </p:spTgt>
                                        </p:tgtEl>
                                        <p:attrNameLst>
                                          <p:attrName>style.visibility</p:attrName>
                                        </p:attrNameLst>
                                      </p:cBhvr>
                                      <p:to>
                                        <p:strVal val="visible"/>
                                      </p:to>
                                    </p:set>
                                    <p:animEffect transition="in" filter="wipe(up)">
                                      <p:cBhvr>
                                        <p:cTn id="53" dur="10"/>
                                        <p:tgtEl>
                                          <p:spTgt spid="11">
                                            <p:txEl>
                                              <p:pRg st="9" end="9"/>
                                            </p:txEl>
                                          </p:spTgt>
                                        </p:tgtEl>
                                      </p:cBhvr>
                                    </p:animEffect>
                                  </p:childTnLst>
                                </p:cTn>
                              </p:par>
                            </p:childTnLst>
                          </p:cTn>
                        </p:par>
                        <p:par>
                          <p:cTn id="54" fill="hold">
                            <p:stCondLst>
                              <p:cond delay="100"/>
                            </p:stCondLst>
                            <p:childTnLst>
                              <p:par>
                                <p:cTn id="55" presetID="22" presetClass="entr" presetSubtype="1" fill="hold" nodeType="afterEffect">
                                  <p:stCondLst>
                                    <p:cond delay="0"/>
                                  </p:stCondLst>
                                  <p:childTnLst>
                                    <p:set>
                                      <p:cBhvr>
                                        <p:cTn id="56" dur="1" fill="hold">
                                          <p:stCondLst>
                                            <p:cond delay="0"/>
                                          </p:stCondLst>
                                        </p:cTn>
                                        <p:tgtEl>
                                          <p:spTgt spid="11">
                                            <p:txEl>
                                              <p:pRg st="10" end="10"/>
                                            </p:txEl>
                                          </p:spTgt>
                                        </p:tgtEl>
                                        <p:attrNameLst>
                                          <p:attrName>style.visibility</p:attrName>
                                        </p:attrNameLst>
                                      </p:cBhvr>
                                      <p:to>
                                        <p:strVal val="visible"/>
                                      </p:to>
                                    </p:set>
                                    <p:animEffect transition="in" filter="wipe(up)">
                                      <p:cBhvr>
                                        <p:cTn id="57" dur="10"/>
                                        <p:tgtEl>
                                          <p:spTgt spid="11">
                                            <p:txEl>
                                              <p:pRg st="10" end="10"/>
                                            </p:txEl>
                                          </p:spTgt>
                                        </p:tgtEl>
                                      </p:cBhvr>
                                    </p:animEffect>
                                  </p:childTnLst>
                                </p:cTn>
                              </p:par>
                            </p:childTnLst>
                          </p:cTn>
                        </p:par>
                        <p:par>
                          <p:cTn id="58" fill="hold">
                            <p:stCondLst>
                              <p:cond delay="110"/>
                            </p:stCondLst>
                            <p:childTnLst>
                              <p:par>
                                <p:cTn id="59" presetID="22" presetClass="entr" presetSubtype="1" fill="hold" nodeType="afterEffect">
                                  <p:stCondLst>
                                    <p:cond delay="0"/>
                                  </p:stCondLst>
                                  <p:childTnLst>
                                    <p:set>
                                      <p:cBhvr>
                                        <p:cTn id="60" dur="1" fill="hold">
                                          <p:stCondLst>
                                            <p:cond delay="0"/>
                                          </p:stCondLst>
                                        </p:cTn>
                                        <p:tgtEl>
                                          <p:spTgt spid="11">
                                            <p:txEl>
                                              <p:pRg st="11" end="11"/>
                                            </p:txEl>
                                          </p:spTgt>
                                        </p:tgtEl>
                                        <p:attrNameLst>
                                          <p:attrName>style.visibility</p:attrName>
                                        </p:attrNameLst>
                                      </p:cBhvr>
                                      <p:to>
                                        <p:strVal val="visible"/>
                                      </p:to>
                                    </p:set>
                                    <p:animEffect transition="in" filter="wipe(up)">
                                      <p:cBhvr>
                                        <p:cTn id="61" dur="10"/>
                                        <p:tgtEl>
                                          <p:spTgt spid="11">
                                            <p:txEl>
                                              <p:pRg st="11" end="11"/>
                                            </p:txEl>
                                          </p:spTgt>
                                        </p:tgtEl>
                                      </p:cBhvr>
                                    </p:animEffect>
                                  </p:childTnLst>
                                </p:cTn>
                              </p:par>
                            </p:childTnLst>
                          </p:cTn>
                        </p:par>
                        <p:par>
                          <p:cTn id="62" fill="hold">
                            <p:stCondLst>
                              <p:cond delay="120"/>
                            </p:stCondLst>
                            <p:childTnLst>
                              <p:par>
                                <p:cTn id="63" presetID="22" presetClass="entr" presetSubtype="1" fill="hold" nodeType="afterEffect">
                                  <p:stCondLst>
                                    <p:cond delay="0"/>
                                  </p:stCondLst>
                                  <p:childTnLst>
                                    <p:set>
                                      <p:cBhvr>
                                        <p:cTn id="64" dur="1" fill="hold">
                                          <p:stCondLst>
                                            <p:cond delay="0"/>
                                          </p:stCondLst>
                                        </p:cTn>
                                        <p:tgtEl>
                                          <p:spTgt spid="11">
                                            <p:txEl>
                                              <p:pRg st="12" end="12"/>
                                            </p:txEl>
                                          </p:spTgt>
                                        </p:tgtEl>
                                        <p:attrNameLst>
                                          <p:attrName>style.visibility</p:attrName>
                                        </p:attrNameLst>
                                      </p:cBhvr>
                                      <p:to>
                                        <p:strVal val="visible"/>
                                      </p:to>
                                    </p:set>
                                    <p:animEffect transition="in" filter="wipe(up)">
                                      <p:cBhvr>
                                        <p:cTn id="65" dur="10"/>
                                        <p:tgtEl>
                                          <p:spTgt spid="11">
                                            <p:txEl>
                                              <p:pRg st="12" end="12"/>
                                            </p:txEl>
                                          </p:spTgt>
                                        </p:tgtEl>
                                      </p:cBhvr>
                                    </p:animEffect>
                                  </p:childTnLst>
                                </p:cTn>
                              </p:par>
                            </p:childTnLst>
                          </p:cTn>
                        </p:par>
                        <p:par>
                          <p:cTn id="66" fill="hold">
                            <p:stCondLst>
                              <p:cond delay="130"/>
                            </p:stCondLst>
                            <p:childTnLst>
                              <p:par>
                                <p:cTn id="67" presetID="22" presetClass="entr" presetSubtype="1" fill="hold" nodeType="afterEffect">
                                  <p:stCondLst>
                                    <p:cond delay="0"/>
                                  </p:stCondLst>
                                  <p:childTnLst>
                                    <p:set>
                                      <p:cBhvr>
                                        <p:cTn id="68" dur="1" fill="hold">
                                          <p:stCondLst>
                                            <p:cond delay="0"/>
                                          </p:stCondLst>
                                        </p:cTn>
                                        <p:tgtEl>
                                          <p:spTgt spid="11">
                                            <p:txEl>
                                              <p:pRg st="13" end="13"/>
                                            </p:txEl>
                                          </p:spTgt>
                                        </p:tgtEl>
                                        <p:attrNameLst>
                                          <p:attrName>style.visibility</p:attrName>
                                        </p:attrNameLst>
                                      </p:cBhvr>
                                      <p:to>
                                        <p:strVal val="visible"/>
                                      </p:to>
                                    </p:set>
                                    <p:animEffect transition="in" filter="wipe(up)">
                                      <p:cBhvr>
                                        <p:cTn id="69" dur="10"/>
                                        <p:tgtEl>
                                          <p:spTgt spid="11">
                                            <p:txEl>
                                              <p:pRg st="13" end="13"/>
                                            </p:txEl>
                                          </p:spTgt>
                                        </p:tgtEl>
                                      </p:cBhvr>
                                    </p:animEffect>
                                  </p:childTnLst>
                                </p:cTn>
                              </p:par>
                            </p:childTnLst>
                          </p:cTn>
                        </p:par>
                        <p:par>
                          <p:cTn id="70" fill="hold">
                            <p:stCondLst>
                              <p:cond delay="140"/>
                            </p:stCondLst>
                            <p:childTnLst>
                              <p:par>
                                <p:cTn id="71" presetID="22" presetClass="entr" presetSubtype="1" fill="hold" nodeType="afterEffect">
                                  <p:stCondLst>
                                    <p:cond delay="0"/>
                                  </p:stCondLst>
                                  <p:childTnLst>
                                    <p:set>
                                      <p:cBhvr>
                                        <p:cTn id="72" dur="1" fill="hold">
                                          <p:stCondLst>
                                            <p:cond delay="0"/>
                                          </p:stCondLst>
                                        </p:cTn>
                                        <p:tgtEl>
                                          <p:spTgt spid="11">
                                            <p:txEl>
                                              <p:pRg st="14" end="14"/>
                                            </p:txEl>
                                          </p:spTgt>
                                        </p:tgtEl>
                                        <p:attrNameLst>
                                          <p:attrName>style.visibility</p:attrName>
                                        </p:attrNameLst>
                                      </p:cBhvr>
                                      <p:to>
                                        <p:strVal val="visible"/>
                                      </p:to>
                                    </p:set>
                                    <p:animEffect transition="in" filter="wipe(up)">
                                      <p:cBhvr>
                                        <p:cTn id="73" dur="10"/>
                                        <p:tgtEl>
                                          <p:spTgt spid="11">
                                            <p:txEl>
                                              <p:pRg st="14" end="1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up)">
                                      <p:cBhvr>
                                        <p:cTn id="78" dur="10"/>
                                        <p:tgtEl>
                                          <p:spTgt spid="5">
                                            <p:txEl>
                                              <p:pRg st="0" end="0"/>
                                            </p:txEl>
                                          </p:spTgt>
                                        </p:tgtEl>
                                      </p:cBhvr>
                                    </p:animEffect>
                                  </p:childTnLst>
                                </p:cTn>
                              </p:par>
                            </p:childTnLst>
                          </p:cTn>
                        </p:par>
                        <p:par>
                          <p:cTn id="79" fill="hold">
                            <p:stCondLst>
                              <p:cond delay="10"/>
                            </p:stCondLst>
                            <p:childTnLst>
                              <p:par>
                                <p:cTn id="80" presetID="22" presetClass="entr" presetSubtype="1" fill="hold" nodeType="afterEffect">
                                  <p:stCondLst>
                                    <p:cond delay="0"/>
                                  </p:stCondLst>
                                  <p:childTnLst>
                                    <p:set>
                                      <p:cBhvr>
                                        <p:cTn id="81" dur="1" fill="hold">
                                          <p:stCondLst>
                                            <p:cond delay="0"/>
                                          </p:stCondLst>
                                        </p:cTn>
                                        <p:tgtEl>
                                          <p:spTgt spid="5">
                                            <p:txEl>
                                              <p:pRg st="1" end="1"/>
                                            </p:txEl>
                                          </p:spTgt>
                                        </p:tgtEl>
                                        <p:attrNameLst>
                                          <p:attrName>style.visibility</p:attrName>
                                        </p:attrNameLst>
                                      </p:cBhvr>
                                      <p:to>
                                        <p:strVal val="visible"/>
                                      </p:to>
                                    </p:set>
                                    <p:animEffect transition="in" filter="wipe(up)">
                                      <p:cBhvr>
                                        <p:cTn id="82" dur="10"/>
                                        <p:tgtEl>
                                          <p:spTgt spid="5">
                                            <p:txEl>
                                              <p:pRg st="1" end="1"/>
                                            </p:txEl>
                                          </p:spTgt>
                                        </p:tgtEl>
                                      </p:cBhvr>
                                    </p:animEffect>
                                  </p:childTnLst>
                                </p:cTn>
                              </p:par>
                            </p:childTnLst>
                          </p:cTn>
                        </p:par>
                        <p:par>
                          <p:cTn id="83" fill="hold">
                            <p:stCondLst>
                              <p:cond delay="20"/>
                            </p:stCondLst>
                            <p:childTnLst>
                              <p:par>
                                <p:cTn id="84" presetID="22" presetClass="entr" presetSubtype="1" fill="hold" nodeType="afterEffect">
                                  <p:stCondLst>
                                    <p:cond delay="0"/>
                                  </p:stCondLst>
                                  <p:childTnLst>
                                    <p:set>
                                      <p:cBhvr>
                                        <p:cTn id="85" dur="1" fill="hold">
                                          <p:stCondLst>
                                            <p:cond delay="0"/>
                                          </p:stCondLst>
                                        </p:cTn>
                                        <p:tgtEl>
                                          <p:spTgt spid="5">
                                            <p:txEl>
                                              <p:pRg st="2" end="2"/>
                                            </p:txEl>
                                          </p:spTgt>
                                        </p:tgtEl>
                                        <p:attrNameLst>
                                          <p:attrName>style.visibility</p:attrName>
                                        </p:attrNameLst>
                                      </p:cBhvr>
                                      <p:to>
                                        <p:strVal val="visible"/>
                                      </p:to>
                                    </p:set>
                                    <p:animEffect transition="in" filter="wipe(up)">
                                      <p:cBhvr>
                                        <p:cTn id="86" dur="10"/>
                                        <p:tgtEl>
                                          <p:spTgt spid="5">
                                            <p:txEl>
                                              <p:pRg st="2" end="2"/>
                                            </p:txEl>
                                          </p:spTgt>
                                        </p:tgtEl>
                                      </p:cBhvr>
                                    </p:animEffect>
                                  </p:childTnLst>
                                </p:cTn>
                              </p:par>
                            </p:childTnLst>
                          </p:cTn>
                        </p:par>
                        <p:par>
                          <p:cTn id="87" fill="hold">
                            <p:stCondLst>
                              <p:cond delay="30"/>
                            </p:stCondLst>
                            <p:childTnLst>
                              <p:par>
                                <p:cTn id="88" presetID="22" presetClass="entr" presetSubtype="1" fill="hold" nodeType="afterEffect">
                                  <p:stCondLst>
                                    <p:cond delay="0"/>
                                  </p:stCondLst>
                                  <p:childTnLst>
                                    <p:set>
                                      <p:cBhvr>
                                        <p:cTn id="89" dur="1" fill="hold">
                                          <p:stCondLst>
                                            <p:cond delay="0"/>
                                          </p:stCondLst>
                                        </p:cTn>
                                        <p:tgtEl>
                                          <p:spTgt spid="5">
                                            <p:txEl>
                                              <p:pRg st="3" end="3"/>
                                            </p:txEl>
                                          </p:spTgt>
                                        </p:tgtEl>
                                        <p:attrNameLst>
                                          <p:attrName>style.visibility</p:attrName>
                                        </p:attrNameLst>
                                      </p:cBhvr>
                                      <p:to>
                                        <p:strVal val="visible"/>
                                      </p:to>
                                    </p:set>
                                    <p:animEffect transition="in" filter="wipe(up)">
                                      <p:cBhvr>
                                        <p:cTn id="90" dur="10"/>
                                        <p:tgtEl>
                                          <p:spTgt spid="5">
                                            <p:txEl>
                                              <p:pRg st="3" end="3"/>
                                            </p:txEl>
                                          </p:spTgt>
                                        </p:tgtEl>
                                      </p:cBhvr>
                                    </p:animEffect>
                                  </p:childTnLst>
                                </p:cTn>
                              </p:par>
                            </p:childTnLst>
                          </p:cTn>
                        </p:par>
                        <p:par>
                          <p:cTn id="91" fill="hold">
                            <p:stCondLst>
                              <p:cond delay="40"/>
                            </p:stCondLst>
                            <p:childTnLst>
                              <p:par>
                                <p:cTn id="92" presetID="22" presetClass="entr" presetSubtype="1" fill="hold" nodeType="afterEffect">
                                  <p:stCondLst>
                                    <p:cond delay="0"/>
                                  </p:stCondLst>
                                  <p:childTnLst>
                                    <p:set>
                                      <p:cBhvr>
                                        <p:cTn id="93" dur="1" fill="hold">
                                          <p:stCondLst>
                                            <p:cond delay="0"/>
                                          </p:stCondLst>
                                        </p:cTn>
                                        <p:tgtEl>
                                          <p:spTgt spid="5">
                                            <p:txEl>
                                              <p:pRg st="4" end="4"/>
                                            </p:txEl>
                                          </p:spTgt>
                                        </p:tgtEl>
                                        <p:attrNameLst>
                                          <p:attrName>style.visibility</p:attrName>
                                        </p:attrNameLst>
                                      </p:cBhvr>
                                      <p:to>
                                        <p:strVal val="visible"/>
                                      </p:to>
                                    </p:set>
                                    <p:animEffect transition="in" filter="wipe(up)">
                                      <p:cBhvr>
                                        <p:cTn id="94" dur="10"/>
                                        <p:tgtEl>
                                          <p:spTgt spid="5">
                                            <p:txEl>
                                              <p:pRg st="4" end="4"/>
                                            </p:txEl>
                                          </p:spTgt>
                                        </p:tgtEl>
                                      </p:cBhvr>
                                    </p:animEffect>
                                  </p:childTnLst>
                                </p:cTn>
                              </p:par>
                            </p:childTnLst>
                          </p:cTn>
                        </p:par>
                        <p:par>
                          <p:cTn id="95" fill="hold">
                            <p:stCondLst>
                              <p:cond delay="50"/>
                            </p:stCondLst>
                            <p:childTnLst>
                              <p:par>
                                <p:cTn id="96" presetID="22" presetClass="entr" presetSubtype="1" fill="hold" nodeType="afterEffect">
                                  <p:stCondLst>
                                    <p:cond delay="0"/>
                                  </p:stCondLst>
                                  <p:childTnLst>
                                    <p:set>
                                      <p:cBhvr>
                                        <p:cTn id="97" dur="1" fill="hold">
                                          <p:stCondLst>
                                            <p:cond delay="0"/>
                                          </p:stCondLst>
                                        </p:cTn>
                                        <p:tgtEl>
                                          <p:spTgt spid="5">
                                            <p:txEl>
                                              <p:pRg st="5" end="5"/>
                                            </p:txEl>
                                          </p:spTgt>
                                        </p:tgtEl>
                                        <p:attrNameLst>
                                          <p:attrName>style.visibility</p:attrName>
                                        </p:attrNameLst>
                                      </p:cBhvr>
                                      <p:to>
                                        <p:strVal val="visible"/>
                                      </p:to>
                                    </p:set>
                                    <p:animEffect transition="in" filter="wipe(up)">
                                      <p:cBhvr>
                                        <p:cTn id="98" dur="10"/>
                                        <p:tgtEl>
                                          <p:spTgt spid="5">
                                            <p:txEl>
                                              <p:pRg st="5" end="5"/>
                                            </p:txEl>
                                          </p:spTgt>
                                        </p:tgtEl>
                                      </p:cBhvr>
                                    </p:animEffect>
                                  </p:childTnLst>
                                </p:cTn>
                              </p:par>
                            </p:childTnLst>
                          </p:cTn>
                        </p:par>
                        <p:par>
                          <p:cTn id="99" fill="hold">
                            <p:stCondLst>
                              <p:cond delay="60"/>
                            </p:stCondLst>
                            <p:childTnLst>
                              <p:par>
                                <p:cTn id="100" presetID="22" presetClass="entr" presetSubtype="1" fill="hold" nodeType="afterEffect">
                                  <p:stCondLst>
                                    <p:cond delay="0"/>
                                  </p:stCondLst>
                                  <p:childTnLst>
                                    <p:set>
                                      <p:cBhvr>
                                        <p:cTn id="101" dur="1" fill="hold">
                                          <p:stCondLst>
                                            <p:cond delay="0"/>
                                          </p:stCondLst>
                                        </p:cTn>
                                        <p:tgtEl>
                                          <p:spTgt spid="5">
                                            <p:txEl>
                                              <p:pRg st="6" end="6"/>
                                            </p:txEl>
                                          </p:spTgt>
                                        </p:tgtEl>
                                        <p:attrNameLst>
                                          <p:attrName>style.visibility</p:attrName>
                                        </p:attrNameLst>
                                      </p:cBhvr>
                                      <p:to>
                                        <p:strVal val="visible"/>
                                      </p:to>
                                    </p:set>
                                    <p:animEffect transition="in" filter="wipe(up)">
                                      <p:cBhvr>
                                        <p:cTn id="102" dur="10"/>
                                        <p:tgtEl>
                                          <p:spTgt spid="5">
                                            <p:txEl>
                                              <p:pRg st="6" end="6"/>
                                            </p:txEl>
                                          </p:spTgt>
                                        </p:tgtEl>
                                      </p:cBhvr>
                                    </p:animEffect>
                                  </p:childTnLst>
                                </p:cTn>
                              </p:par>
                            </p:childTnLst>
                          </p:cTn>
                        </p:par>
                        <p:par>
                          <p:cTn id="103" fill="hold">
                            <p:stCondLst>
                              <p:cond delay="70"/>
                            </p:stCondLst>
                            <p:childTnLst>
                              <p:par>
                                <p:cTn id="104" presetID="22" presetClass="entr" presetSubtype="1" fill="hold" nodeType="afterEffect">
                                  <p:stCondLst>
                                    <p:cond delay="0"/>
                                  </p:stCondLst>
                                  <p:childTnLst>
                                    <p:set>
                                      <p:cBhvr>
                                        <p:cTn id="105" dur="1" fill="hold">
                                          <p:stCondLst>
                                            <p:cond delay="0"/>
                                          </p:stCondLst>
                                        </p:cTn>
                                        <p:tgtEl>
                                          <p:spTgt spid="5">
                                            <p:txEl>
                                              <p:pRg st="7" end="7"/>
                                            </p:txEl>
                                          </p:spTgt>
                                        </p:tgtEl>
                                        <p:attrNameLst>
                                          <p:attrName>style.visibility</p:attrName>
                                        </p:attrNameLst>
                                      </p:cBhvr>
                                      <p:to>
                                        <p:strVal val="visible"/>
                                      </p:to>
                                    </p:set>
                                    <p:animEffect transition="in" filter="wipe(up)">
                                      <p:cBhvr>
                                        <p:cTn id="106" dur="10"/>
                                        <p:tgtEl>
                                          <p:spTgt spid="5">
                                            <p:txEl>
                                              <p:pRg st="7" end="7"/>
                                            </p:txEl>
                                          </p:spTgt>
                                        </p:tgtEl>
                                      </p:cBhvr>
                                    </p:animEffect>
                                  </p:childTnLst>
                                </p:cTn>
                              </p:par>
                            </p:childTnLst>
                          </p:cTn>
                        </p:par>
                        <p:par>
                          <p:cTn id="107" fill="hold">
                            <p:stCondLst>
                              <p:cond delay="80"/>
                            </p:stCondLst>
                            <p:childTnLst>
                              <p:par>
                                <p:cTn id="108" presetID="22" presetClass="entr" presetSubtype="1" fill="hold" nodeType="afterEffect">
                                  <p:stCondLst>
                                    <p:cond delay="0"/>
                                  </p:stCondLst>
                                  <p:childTnLst>
                                    <p:set>
                                      <p:cBhvr>
                                        <p:cTn id="109" dur="1" fill="hold">
                                          <p:stCondLst>
                                            <p:cond delay="0"/>
                                          </p:stCondLst>
                                        </p:cTn>
                                        <p:tgtEl>
                                          <p:spTgt spid="5">
                                            <p:txEl>
                                              <p:pRg st="9" end="9"/>
                                            </p:txEl>
                                          </p:spTgt>
                                        </p:tgtEl>
                                        <p:attrNameLst>
                                          <p:attrName>style.visibility</p:attrName>
                                        </p:attrNameLst>
                                      </p:cBhvr>
                                      <p:to>
                                        <p:strVal val="visible"/>
                                      </p:to>
                                    </p:set>
                                    <p:animEffect transition="in" filter="wipe(up)">
                                      <p:cBhvr>
                                        <p:cTn id="110" dur="10"/>
                                        <p:tgtEl>
                                          <p:spTgt spid="5">
                                            <p:txEl>
                                              <p:pRg st="9" end="9"/>
                                            </p:txEl>
                                          </p:spTgt>
                                        </p:tgtEl>
                                      </p:cBhvr>
                                    </p:animEffect>
                                  </p:childTnLst>
                                </p:cTn>
                              </p:par>
                            </p:childTnLst>
                          </p:cTn>
                        </p:par>
                        <p:par>
                          <p:cTn id="111" fill="hold">
                            <p:stCondLst>
                              <p:cond delay="90"/>
                            </p:stCondLst>
                            <p:childTnLst>
                              <p:par>
                                <p:cTn id="112" presetID="22" presetClass="entr" presetSubtype="1" fill="hold" nodeType="afterEffect">
                                  <p:stCondLst>
                                    <p:cond delay="0"/>
                                  </p:stCondLst>
                                  <p:childTnLst>
                                    <p:set>
                                      <p:cBhvr>
                                        <p:cTn id="113" dur="1" fill="hold">
                                          <p:stCondLst>
                                            <p:cond delay="0"/>
                                          </p:stCondLst>
                                        </p:cTn>
                                        <p:tgtEl>
                                          <p:spTgt spid="5">
                                            <p:txEl>
                                              <p:pRg st="8" end="8"/>
                                            </p:txEl>
                                          </p:spTgt>
                                        </p:tgtEl>
                                        <p:attrNameLst>
                                          <p:attrName>style.visibility</p:attrName>
                                        </p:attrNameLst>
                                      </p:cBhvr>
                                      <p:to>
                                        <p:strVal val="visible"/>
                                      </p:to>
                                    </p:set>
                                    <p:animEffect transition="in" filter="wipe(up)">
                                      <p:cBhvr>
                                        <p:cTn id="114" dur="10"/>
                                        <p:tgtEl>
                                          <p:spTgt spid="5">
                                            <p:txEl>
                                              <p:pRg st="8" end="8"/>
                                            </p:txEl>
                                          </p:spTgt>
                                        </p:tgtEl>
                                      </p:cBhvr>
                                    </p:animEffect>
                                  </p:childTnLst>
                                </p:cTn>
                              </p:par>
                            </p:childTnLst>
                          </p:cTn>
                        </p:par>
                        <p:par>
                          <p:cTn id="115" fill="hold">
                            <p:stCondLst>
                              <p:cond delay="100"/>
                            </p:stCondLst>
                            <p:childTnLst>
                              <p:par>
                                <p:cTn id="116" presetID="22" presetClass="entr" presetSubtype="1" fill="hold" nodeType="afterEffect">
                                  <p:stCondLst>
                                    <p:cond delay="0"/>
                                  </p:stCondLst>
                                  <p:childTnLst>
                                    <p:set>
                                      <p:cBhvr>
                                        <p:cTn id="117" dur="1" fill="hold">
                                          <p:stCondLst>
                                            <p:cond delay="0"/>
                                          </p:stCondLst>
                                        </p:cTn>
                                        <p:tgtEl>
                                          <p:spTgt spid="5">
                                            <p:txEl>
                                              <p:pRg st="10" end="10"/>
                                            </p:txEl>
                                          </p:spTgt>
                                        </p:tgtEl>
                                        <p:attrNameLst>
                                          <p:attrName>style.visibility</p:attrName>
                                        </p:attrNameLst>
                                      </p:cBhvr>
                                      <p:to>
                                        <p:strVal val="visible"/>
                                      </p:to>
                                    </p:set>
                                    <p:animEffect transition="in" filter="wipe(up)">
                                      <p:cBhvr>
                                        <p:cTn id="118" dur="10"/>
                                        <p:tgtEl>
                                          <p:spTgt spid="5">
                                            <p:txEl>
                                              <p:pRg st="10" end="10"/>
                                            </p:txEl>
                                          </p:spTgt>
                                        </p:tgtEl>
                                      </p:cBhvr>
                                    </p:animEffect>
                                  </p:childTnLst>
                                </p:cTn>
                              </p:par>
                            </p:childTnLst>
                          </p:cTn>
                        </p:par>
                        <p:par>
                          <p:cTn id="119" fill="hold">
                            <p:stCondLst>
                              <p:cond delay="110"/>
                            </p:stCondLst>
                            <p:childTnLst>
                              <p:par>
                                <p:cTn id="120" presetID="22" presetClass="entr" presetSubtype="1" fill="hold" nodeType="afterEffect">
                                  <p:stCondLst>
                                    <p:cond delay="0"/>
                                  </p:stCondLst>
                                  <p:childTnLst>
                                    <p:set>
                                      <p:cBhvr>
                                        <p:cTn id="121" dur="1" fill="hold">
                                          <p:stCondLst>
                                            <p:cond delay="0"/>
                                          </p:stCondLst>
                                        </p:cTn>
                                        <p:tgtEl>
                                          <p:spTgt spid="5">
                                            <p:txEl>
                                              <p:pRg st="11" end="11"/>
                                            </p:txEl>
                                          </p:spTgt>
                                        </p:tgtEl>
                                        <p:attrNameLst>
                                          <p:attrName>style.visibility</p:attrName>
                                        </p:attrNameLst>
                                      </p:cBhvr>
                                      <p:to>
                                        <p:strVal val="visible"/>
                                      </p:to>
                                    </p:set>
                                    <p:animEffect transition="in" filter="wipe(up)">
                                      <p:cBhvr>
                                        <p:cTn id="122" dur="10"/>
                                        <p:tgtEl>
                                          <p:spTgt spid="5">
                                            <p:txEl>
                                              <p:pRg st="11" end="11"/>
                                            </p:txEl>
                                          </p:spTgt>
                                        </p:tgtEl>
                                      </p:cBhvr>
                                    </p:animEffect>
                                  </p:childTnLst>
                                </p:cTn>
                              </p:par>
                            </p:childTnLst>
                          </p:cTn>
                        </p:par>
                        <p:par>
                          <p:cTn id="123" fill="hold">
                            <p:stCondLst>
                              <p:cond delay="120"/>
                            </p:stCondLst>
                            <p:childTnLst>
                              <p:par>
                                <p:cTn id="124" presetID="22" presetClass="entr" presetSubtype="1" fill="hold" nodeType="afterEffect">
                                  <p:stCondLst>
                                    <p:cond delay="0"/>
                                  </p:stCondLst>
                                  <p:childTnLst>
                                    <p:set>
                                      <p:cBhvr>
                                        <p:cTn id="125" dur="1" fill="hold">
                                          <p:stCondLst>
                                            <p:cond delay="0"/>
                                          </p:stCondLst>
                                        </p:cTn>
                                        <p:tgtEl>
                                          <p:spTgt spid="5">
                                            <p:txEl>
                                              <p:pRg st="12" end="12"/>
                                            </p:txEl>
                                          </p:spTgt>
                                        </p:tgtEl>
                                        <p:attrNameLst>
                                          <p:attrName>style.visibility</p:attrName>
                                        </p:attrNameLst>
                                      </p:cBhvr>
                                      <p:to>
                                        <p:strVal val="visible"/>
                                      </p:to>
                                    </p:set>
                                    <p:animEffect transition="in" filter="wipe(up)">
                                      <p:cBhvr>
                                        <p:cTn id="126" dur="10"/>
                                        <p:tgtEl>
                                          <p:spTgt spid="5">
                                            <p:txEl>
                                              <p:pRg st="12" end="12"/>
                                            </p:txEl>
                                          </p:spTgt>
                                        </p:tgtEl>
                                      </p:cBhvr>
                                    </p:animEffect>
                                  </p:childTnLst>
                                </p:cTn>
                              </p:par>
                            </p:childTnLst>
                          </p:cTn>
                        </p:par>
                        <p:par>
                          <p:cTn id="127" fill="hold">
                            <p:stCondLst>
                              <p:cond delay="130"/>
                            </p:stCondLst>
                            <p:childTnLst>
                              <p:par>
                                <p:cTn id="128" presetID="22" presetClass="entr" presetSubtype="1" fill="hold" nodeType="afterEffect">
                                  <p:stCondLst>
                                    <p:cond delay="0"/>
                                  </p:stCondLst>
                                  <p:childTnLst>
                                    <p:set>
                                      <p:cBhvr>
                                        <p:cTn id="129" dur="1" fill="hold">
                                          <p:stCondLst>
                                            <p:cond delay="0"/>
                                          </p:stCondLst>
                                        </p:cTn>
                                        <p:tgtEl>
                                          <p:spTgt spid="5">
                                            <p:txEl>
                                              <p:pRg st="13" end="13"/>
                                            </p:txEl>
                                          </p:spTgt>
                                        </p:tgtEl>
                                        <p:attrNameLst>
                                          <p:attrName>style.visibility</p:attrName>
                                        </p:attrNameLst>
                                      </p:cBhvr>
                                      <p:to>
                                        <p:strVal val="visible"/>
                                      </p:to>
                                    </p:set>
                                    <p:animEffect transition="in" filter="wipe(up)">
                                      <p:cBhvr>
                                        <p:cTn id="130" dur="10"/>
                                        <p:tgtEl>
                                          <p:spTgt spid="5">
                                            <p:txEl>
                                              <p:pRg st="13" end="13"/>
                                            </p:txEl>
                                          </p:spTgt>
                                        </p:tgtEl>
                                      </p:cBhvr>
                                    </p:animEffect>
                                  </p:childTnLst>
                                </p:cTn>
                              </p:par>
                            </p:childTnLst>
                          </p:cTn>
                        </p:par>
                        <p:par>
                          <p:cTn id="131" fill="hold">
                            <p:stCondLst>
                              <p:cond delay="140"/>
                            </p:stCondLst>
                            <p:childTnLst>
                              <p:par>
                                <p:cTn id="132" presetID="22" presetClass="entr" presetSubtype="1" fill="hold" nodeType="afterEffect">
                                  <p:stCondLst>
                                    <p:cond delay="0"/>
                                  </p:stCondLst>
                                  <p:childTnLst>
                                    <p:set>
                                      <p:cBhvr>
                                        <p:cTn id="133" dur="1" fill="hold">
                                          <p:stCondLst>
                                            <p:cond delay="0"/>
                                          </p:stCondLst>
                                        </p:cTn>
                                        <p:tgtEl>
                                          <p:spTgt spid="5">
                                            <p:txEl>
                                              <p:pRg st="14" end="14"/>
                                            </p:txEl>
                                          </p:spTgt>
                                        </p:tgtEl>
                                        <p:attrNameLst>
                                          <p:attrName>style.visibility</p:attrName>
                                        </p:attrNameLst>
                                      </p:cBhvr>
                                      <p:to>
                                        <p:strVal val="visible"/>
                                      </p:to>
                                    </p:set>
                                    <p:animEffect transition="in" filter="wipe(up)">
                                      <p:cBhvr>
                                        <p:cTn id="134" dur="10"/>
                                        <p:tgtEl>
                                          <p:spTgt spid="5">
                                            <p:txEl>
                                              <p:pRg st="14" end="14"/>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grpId="0" nodeType="clickEffect">
                                  <p:stCondLst>
                                    <p:cond delay="0"/>
                                  </p:stCondLst>
                                  <p:childTnLst>
                                    <p:set>
                                      <p:cBhvr>
                                        <p:cTn id="138" dur="1" fill="hold">
                                          <p:stCondLst>
                                            <p:cond delay="0"/>
                                          </p:stCondLst>
                                        </p:cTn>
                                        <p:tgtEl>
                                          <p:spTgt spid="3"/>
                                        </p:tgtEl>
                                        <p:attrNameLst>
                                          <p:attrName>style.visibility</p:attrName>
                                        </p:attrNameLst>
                                      </p:cBhvr>
                                      <p:to>
                                        <p:strVal val="visible"/>
                                      </p:to>
                                    </p:set>
                                    <p:animEffect transition="in" filter="wipe(up)">
                                      <p:cBhvr>
                                        <p:cTn id="139" dur="500"/>
                                        <p:tgtEl>
                                          <p:spTgt spid="3"/>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4"/>
                                        </p:tgtEl>
                                        <p:attrNameLst>
                                          <p:attrName>style.visibility</p:attrName>
                                        </p:attrNameLst>
                                      </p:cBhvr>
                                      <p:to>
                                        <p:strVal val="visible"/>
                                      </p:to>
                                    </p:set>
                                    <p:animEffect transition="in" filter="wipe(left)">
                                      <p:cBhvr>
                                        <p:cTn id="144" dur="500"/>
                                        <p:tgtEl>
                                          <p:spTgt spid="4"/>
                                        </p:tgtEl>
                                      </p:cBhvr>
                                    </p:animEffect>
                                  </p:childTnLst>
                                </p:cTn>
                              </p:par>
                            </p:childTnLst>
                          </p:cTn>
                        </p:par>
                        <p:par>
                          <p:cTn id="145" fill="hold">
                            <p:stCondLst>
                              <p:cond delay="500"/>
                            </p:stCondLst>
                            <p:childTnLst>
                              <p:par>
                                <p:cTn id="146" presetID="22" presetClass="entr" presetSubtype="8" fill="hold" nodeType="after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wipe(left)">
                                      <p:cBhvr>
                                        <p:cTn id="1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90F6-3633-877A-240C-57933E5B2F36}"/>
            </a:ext>
          </a:extLst>
        </p:cNvPr>
        <p:cNvGrpSpPr/>
        <p:nvPr/>
      </p:nvGrpSpPr>
      <p:grpSpPr>
        <a:xfrm>
          <a:off x="0" y="0"/>
          <a:ext cx="0" cy="0"/>
          <a:chOff x="0" y="0"/>
          <a:chExt cx="0" cy="0"/>
        </a:xfrm>
      </p:grpSpPr>
      <p:sp>
        <p:nvSpPr>
          <p:cNvPr id="6" name="Arrow: Up-Down 5">
            <a:extLst>
              <a:ext uri="{FF2B5EF4-FFF2-40B4-BE49-F238E27FC236}">
                <a16:creationId xmlns:a16="http://schemas.microsoft.com/office/drawing/2014/main" id="{698BA742-3359-7B51-2E5A-DF09089150A8}"/>
              </a:ext>
            </a:extLst>
          </p:cNvPr>
          <p:cNvSpPr/>
          <p:nvPr/>
        </p:nvSpPr>
        <p:spPr>
          <a:xfrm>
            <a:off x="2443214" y="1723986"/>
            <a:ext cx="548268" cy="2133299"/>
          </a:xfrm>
          <a:prstGeom prst="upDownArrow">
            <a:avLst>
              <a:gd name="adj1" fmla="val 50000"/>
              <a:gd name="adj2" fmla="val 4226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35ED53EE-7F92-86C6-F900-D6888C9F1E1C}"/>
              </a:ext>
            </a:extLst>
          </p:cNvPr>
          <p:cNvSpPr txBox="1"/>
          <p:nvPr/>
        </p:nvSpPr>
        <p:spPr>
          <a:xfrm>
            <a:off x="3241753" y="2006848"/>
            <a:ext cx="984180" cy="300082"/>
          </a:xfrm>
          <a:prstGeom prst="rect">
            <a:avLst/>
          </a:prstGeom>
          <a:noFill/>
        </p:spPr>
        <p:txBody>
          <a:bodyPr wrap="none" rtlCol="0">
            <a:spAutoFit/>
          </a:bodyPr>
          <a:lstStyle/>
          <a:p>
            <a:r>
              <a:rPr lang="en-US" sz="1350" b="1" dirty="0"/>
              <a:t>You Vs God</a:t>
            </a:r>
          </a:p>
        </p:txBody>
      </p:sp>
      <p:sp>
        <p:nvSpPr>
          <p:cNvPr id="15" name="TextBox 14">
            <a:extLst>
              <a:ext uri="{FF2B5EF4-FFF2-40B4-BE49-F238E27FC236}">
                <a16:creationId xmlns:a16="http://schemas.microsoft.com/office/drawing/2014/main" id="{B3C24202-C706-F7AC-02A0-36973FC40310}"/>
              </a:ext>
            </a:extLst>
          </p:cNvPr>
          <p:cNvSpPr txBox="1"/>
          <p:nvPr/>
        </p:nvSpPr>
        <p:spPr>
          <a:xfrm>
            <a:off x="3845751" y="4894165"/>
            <a:ext cx="1352871" cy="300082"/>
          </a:xfrm>
          <a:prstGeom prst="rect">
            <a:avLst/>
          </a:prstGeom>
          <a:noFill/>
        </p:spPr>
        <p:txBody>
          <a:bodyPr wrap="none" rtlCol="0">
            <a:spAutoFit/>
          </a:bodyPr>
          <a:lstStyle/>
          <a:p>
            <a:r>
              <a:rPr lang="en-US" sz="1350" b="1" dirty="0"/>
              <a:t>You Vs Neighbor</a:t>
            </a:r>
          </a:p>
        </p:txBody>
      </p:sp>
      <p:sp>
        <p:nvSpPr>
          <p:cNvPr id="2" name="Title 1">
            <a:extLst>
              <a:ext uri="{FF2B5EF4-FFF2-40B4-BE49-F238E27FC236}">
                <a16:creationId xmlns:a16="http://schemas.microsoft.com/office/drawing/2014/main" id="{391D3609-130B-6F54-B8E5-9FE26EE23408}"/>
              </a:ext>
            </a:extLst>
          </p:cNvPr>
          <p:cNvSpPr>
            <a:spLocks noGrp="1"/>
          </p:cNvSpPr>
          <p:nvPr>
            <p:ph type="title"/>
          </p:nvPr>
        </p:nvSpPr>
        <p:spPr/>
        <p:txBody>
          <a:bodyPr>
            <a:normAutofit/>
          </a:bodyPr>
          <a:lstStyle/>
          <a:p>
            <a:r>
              <a:rPr lang="en-US" dirty="0"/>
              <a:t>Self-Centered Loves Block Flow</a:t>
            </a:r>
          </a:p>
        </p:txBody>
      </p:sp>
      <p:sp>
        <p:nvSpPr>
          <p:cNvPr id="5" name="Slide Number Placeholder 4">
            <a:extLst>
              <a:ext uri="{FF2B5EF4-FFF2-40B4-BE49-F238E27FC236}">
                <a16:creationId xmlns:a16="http://schemas.microsoft.com/office/drawing/2014/main" id="{F1643F70-C6D8-8DC3-5B83-5C60A2BF691C}"/>
              </a:ext>
            </a:extLst>
          </p:cNvPr>
          <p:cNvSpPr>
            <a:spLocks noGrp="1"/>
          </p:cNvSpPr>
          <p:nvPr>
            <p:ph type="sldNum" sz="quarter" idx="12"/>
          </p:nvPr>
        </p:nvSpPr>
        <p:spPr/>
        <p:txBody>
          <a:bodyPr/>
          <a:lstStyle/>
          <a:p>
            <a:fld id="{0B7E6BD2-25FF-4542-9987-61833F49CB18}" type="slidenum">
              <a:rPr lang="en-US" smtClean="0"/>
              <a:t>37</a:t>
            </a:fld>
            <a:endParaRPr lang="en-US"/>
          </a:p>
        </p:txBody>
      </p:sp>
      <p:sp>
        <p:nvSpPr>
          <p:cNvPr id="7" name="TextBox 6">
            <a:extLst>
              <a:ext uri="{FF2B5EF4-FFF2-40B4-BE49-F238E27FC236}">
                <a16:creationId xmlns:a16="http://schemas.microsoft.com/office/drawing/2014/main" id="{152312EC-5E9A-7D49-1848-BDD8E043DBE9}"/>
              </a:ext>
            </a:extLst>
          </p:cNvPr>
          <p:cNvSpPr txBox="1"/>
          <p:nvPr/>
        </p:nvSpPr>
        <p:spPr>
          <a:xfrm>
            <a:off x="6676431" y="2309136"/>
            <a:ext cx="1943161" cy="530915"/>
          </a:xfrm>
          <a:prstGeom prst="rect">
            <a:avLst/>
          </a:prstGeom>
          <a:noFill/>
        </p:spPr>
        <p:txBody>
          <a:bodyPr wrap="none" rtlCol="0">
            <a:spAutoFit/>
          </a:bodyPr>
          <a:lstStyle/>
          <a:p>
            <a:r>
              <a:rPr lang="en-US" sz="1050" b="1" dirty="0"/>
              <a:t>Obsession </a:t>
            </a:r>
            <a:r>
              <a:rPr lang="en-US" sz="1050" dirty="0"/>
              <a:t>with Material Things:</a:t>
            </a:r>
          </a:p>
          <a:p>
            <a:r>
              <a:rPr lang="en-US" sz="900" dirty="0"/>
              <a:t>    Things, Money, Appearance</a:t>
            </a:r>
          </a:p>
          <a:p>
            <a:r>
              <a:rPr lang="en-US" sz="900" dirty="0"/>
              <a:t> - Covet what others have, Steal</a:t>
            </a:r>
          </a:p>
        </p:txBody>
      </p:sp>
      <p:sp>
        <p:nvSpPr>
          <p:cNvPr id="8" name="TextBox 7">
            <a:extLst>
              <a:ext uri="{FF2B5EF4-FFF2-40B4-BE49-F238E27FC236}">
                <a16:creationId xmlns:a16="http://schemas.microsoft.com/office/drawing/2014/main" id="{374C3568-C5CA-3EA0-AB74-26FC3116D2BD}"/>
              </a:ext>
            </a:extLst>
          </p:cNvPr>
          <p:cNvSpPr txBox="1"/>
          <p:nvPr/>
        </p:nvSpPr>
        <p:spPr>
          <a:xfrm>
            <a:off x="6676431" y="2882157"/>
            <a:ext cx="1983235" cy="669414"/>
          </a:xfrm>
          <a:prstGeom prst="rect">
            <a:avLst/>
          </a:prstGeom>
          <a:noFill/>
        </p:spPr>
        <p:txBody>
          <a:bodyPr wrap="none" rtlCol="0">
            <a:spAutoFit/>
          </a:bodyPr>
          <a:lstStyle/>
          <a:p>
            <a:r>
              <a:rPr lang="en-US" sz="1050" b="1" dirty="0"/>
              <a:t>Obsession</a:t>
            </a:r>
            <a:r>
              <a:rPr lang="en-US" sz="1050" dirty="0"/>
              <a:t> with Bodily Pleasures:</a:t>
            </a:r>
          </a:p>
          <a:p>
            <a:r>
              <a:rPr lang="en-US" sz="900" dirty="0"/>
              <a:t>  Sex, Drugs, Alcohol, Food, Gambling</a:t>
            </a:r>
          </a:p>
          <a:p>
            <a:r>
              <a:rPr lang="en-US" sz="900" dirty="0"/>
              <a:t>  Music, Entertainment, Fighting, </a:t>
            </a:r>
            <a:r>
              <a:rPr lang="en-US" sz="900" dirty="0" err="1"/>
              <a:t>Etc</a:t>
            </a:r>
            <a:endParaRPr lang="en-US" sz="900" dirty="0"/>
          </a:p>
          <a:p>
            <a:r>
              <a:rPr lang="en-US" sz="900" dirty="0"/>
              <a:t>  -Use / Abuse others for my pleasure</a:t>
            </a:r>
          </a:p>
        </p:txBody>
      </p:sp>
      <p:sp>
        <p:nvSpPr>
          <p:cNvPr id="9" name="TextBox 8">
            <a:extLst>
              <a:ext uri="{FF2B5EF4-FFF2-40B4-BE49-F238E27FC236}">
                <a16:creationId xmlns:a16="http://schemas.microsoft.com/office/drawing/2014/main" id="{6535F2C2-8DD3-B5F9-4B17-A89492DB0B41}"/>
              </a:ext>
            </a:extLst>
          </p:cNvPr>
          <p:cNvSpPr txBox="1"/>
          <p:nvPr/>
        </p:nvSpPr>
        <p:spPr>
          <a:xfrm>
            <a:off x="6676428" y="1717643"/>
            <a:ext cx="2162948" cy="530915"/>
          </a:xfrm>
          <a:prstGeom prst="rect">
            <a:avLst/>
          </a:prstGeom>
          <a:noFill/>
        </p:spPr>
        <p:txBody>
          <a:bodyPr wrap="square" rtlCol="0">
            <a:spAutoFit/>
          </a:bodyPr>
          <a:lstStyle/>
          <a:p>
            <a:r>
              <a:rPr lang="en-US" sz="1050" b="1" dirty="0"/>
              <a:t>Seek Attention and Advantage </a:t>
            </a:r>
            <a:endParaRPr lang="en-US" sz="1050" dirty="0"/>
          </a:p>
          <a:p>
            <a:r>
              <a:rPr lang="en-US" sz="900" dirty="0"/>
              <a:t>   Position, Power, Control, Reward</a:t>
            </a:r>
          </a:p>
          <a:p>
            <a:r>
              <a:rPr lang="en-US" sz="900" dirty="0"/>
              <a:t>   - Manipulation, Use, Abuse</a:t>
            </a:r>
          </a:p>
        </p:txBody>
      </p:sp>
      <p:sp>
        <p:nvSpPr>
          <p:cNvPr id="10" name="TextBox 9">
            <a:extLst>
              <a:ext uri="{FF2B5EF4-FFF2-40B4-BE49-F238E27FC236}">
                <a16:creationId xmlns:a16="http://schemas.microsoft.com/office/drawing/2014/main" id="{9FBEA835-F8D2-4DFE-D564-1675DC585A90}"/>
              </a:ext>
            </a:extLst>
          </p:cNvPr>
          <p:cNvSpPr txBox="1"/>
          <p:nvPr/>
        </p:nvSpPr>
        <p:spPr>
          <a:xfrm>
            <a:off x="268527" y="1334070"/>
            <a:ext cx="2044983" cy="1569660"/>
          </a:xfrm>
          <a:prstGeom prst="rect">
            <a:avLst/>
          </a:prstGeom>
          <a:noFill/>
        </p:spPr>
        <p:txBody>
          <a:bodyPr wrap="none" rtlCol="0">
            <a:spAutoFit/>
          </a:bodyPr>
          <a:lstStyle/>
          <a:p>
            <a:r>
              <a:rPr lang="en-US" sz="1200" dirty="0"/>
              <a:t>Love God with </a:t>
            </a:r>
            <a:r>
              <a:rPr lang="en-US" sz="1200" b="1" dirty="0"/>
              <a:t>ALL</a:t>
            </a:r>
            <a:r>
              <a:rPr lang="en-US" sz="1200" dirty="0"/>
              <a:t> your Heart</a:t>
            </a:r>
          </a:p>
          <a:p>
            <a:pPr marL="173831" lvl="1"/>
            <a:r>
              <a:rPr lang="en-US" sz="1050" dirty="0"/>
              <a:t>- Acknowledge Him</a:t>
            </a:r>
          </a:p>
          <a:p>
            <a:pPr marL="173831" lvl="1"/>
            <a:r>
              <a:rPr lang="en-US" sz="1050" dirty="0"/>
              <a:t>- Submit To Him</a:t>
            </a:r>
          </a:p>
          <a:p>
            <a:pPr marL="173831" lvl="1"/>
            <a:r>
              <a:rPr lang="en-US" sz="1050" dirty="0"/>
              <a:t>- Trust Him</a:t>
            </a:r>
          </a:p>
          <a:p>
            <a:pPr marL="173831" lvl="1"/>
            <a:r>
              <a:rPr lang="en-US" sz="1050" dirty="0"/>
              <a:t>- Yield Your Will To Him</a:t>
            </a:r>
          </a:p>
          <a:p>
            <a:pPr marL="173831" lvl="1"/>
            <a:r>
              <a:rPr lang="en-US" sz="1050" dirty="0"/>
              <a:t>- Align With Him</a:t>
            </a:r>
          </a:p>
          <a:p>
            <a:pPr marL="173831" lvl="1"/>
            <a:r>
              <a:rPr lang="en-US" sz="1050" dirty="0"/>
              <a:t>- Let Him Lead</a:t>
            </a:r>
          </a:p>
          <a:p>
            <a:pPr marL="173831" lvl="1"/>
            <a:r>
              <a:rPr lang="en-US" sz="1050" dirty="0"/>
              <a:t>- Follow Him</a:t>
            </a:r>
          </a:p>
          <a:p>
            <a:pPr marL="173831" lvl="1"/>
            <a:r>
              <a:rPr lang="en-US" sz="1050" dirty="0"/>
              <a:t>- Serve Him</a:t>
            </a:r>
          </a:p>
        </p:txBody>
      </p:sp>
      <p:sp>
        <p:nvSpPr>
          <p:cNvPr id="12" name="TextBox 11">
            <a:extLst>
              <a:ext uri="{FF2B5EF4-FFF2-40B4-BE49-F238E27FC236}">
                <a16:creationId xmlns:a16="http://schemas.microsoft.com/office/drawing/2014/main" id="{27579F98-E12B-DE0D-5CA0-DBF96983E37C}"/>
              </a:ext>
            </a:extLst>
          </p:cNvPr>
          <p:cNvSpPr txBox="1"/>
          <p:nvPr/>
        </p:nvSpPr>
        <p:spPr>
          <a:xfrm>
            <a:off x="6234698" y="4388554"/>
            <a:ext cx="2462213" cy="1154162"/>
          </a:xfrm>
          <a:prstGeom prst="rect">
            <a:avLst/>
          </a:prstGeom>
          <a:noFill/>
        </p:spPr>
        <p:txBody>
          <a:bodyPr wrap="none" rtlCol="0">
            <a:spAutoFit/>
          </a:bodyPr>
          <a:lstStyle/>
          <a:p>
            <a:r>
              <a:rPr lang="en-US" sz="1400" dirty="0"/>
              <a:t>Love Your Neighbor </a:t>
            </a:r>
            <a:r>
              <a:rPr lang="en-US" sz="1400" b="1" dirty="0"/>
              <a:t>AS</a:t>
            </a:r>
            <a:r>
              <a:rPr lang="en-US" sz="1400" dirty="0"/>
              <a:t> Yourself</a:t>
            </a:r>
          </a:p>
          <a:p>
            <a:pPr marL="173831" lvl="1"/>
            <a:r>
              <a:rPr lang="en-US" sz="1100" dirty="0"/>
              <a:t>- Serve, Sacrifice, Forgive</a:t>
            </a:r>
          </a:p>
          <a:p>
            <a:pPr marL="173831" lvl="1"/>
            <a:r>
              <a:rPr lang="en-US" sz="1100" dirty="0"/>
              <a:t>   - Family, Friends, Community</a:t>
            </a:r>
          </a:p>
          <a:p>
            <a:pPr marL="173831" lvl="1"/>
            <a:r>
              <a:rPr lang="en-US" sz="1100" dirty="0"/>
              <a:t>   - Other Believers</a:t>
            </a:r>
          </a:p>
          <a:p>
            <a:pPr marL="173831" lvl="1"/>
            <a:r>
              <a:rPr lang="en-US" sz="1100" dirty="0"/>
              <a:t>   - Needy: Poor, Hungry, Widow, </a:t>
            </a:r>
            <a:r>
              <a:rPr lang="en-US" sz="1100" dirty="0" err="1"/>
              <a:t>etc</a:t>
            </a:r>
            <a:endParaRPr lang="en-US" sz="1100" dirty="0"/>
          </a:p>
          <a:p>
            <a:pPr marL="173831" lvl="1"/>
            <a:r>
              <a:rPr lang="en-US" sz="1100" dirty="0"/>
              <a:t>   - Strangers, Enemies</a:t>
            </a:r>
          </a:p>
        </p:txBody>
      </p:sp>
      <p:sp>
        <p:nvSpPr>
          <p:cNvPr id="26" name="TextBox 25">
            <a:extLst>
              <a:ext uri="{FF2B5EF4-FFF2-40B4-BE49-F238E27FC236}">
                <a16:creationId xmlns:a16="http://schemas.microsoft.com/office/drawing/2014/main" id="{6F0F6568-C63D-2419-8C6C-E8B7853D5D2D}"/>
              </a:ext>
            </a:extLst>
          </p:cNvPr>
          <p:cNvSpPr txBox="1"/>
          <p:nvPr/>
        </p:nvSpPr>
        <p:spPr>
          <a:xfrm>
            <a:off x="530940" y="4522054"/>
            <a:ext cx="1782568" cy="1638910"/>
          </a:xfrm>
          <a:prstGeom prst="rect">
            <a:avLst/>
          </a:prstGeom>
          <a:noFill/>
        </p:spPr>
        <p:txBody>
          <a:bodyPr wrap="square" rtlCol="0">
            <a:spAutoFit/>
          </a:bodyPr>
          <a:lstStyle/>
          <a:p>
            <a:r>
              <a:rPr lang="en-US" sz="1050" dirty="0"/>
              <a:t>Self: It’s All About </a:t>
            </a:r>
            <a:r>
              <a:rPr lang="en-US" sz="1050" b="1" dirty="0"/>
              <a:t>ME</a:t>
            </a:r>
          </a:p>
          <a:p>
            <a:r>
              <a:rPr lang="en-US" sz="900" dirty="0"/>
              <a:t>- My Life, My Way, My Will</a:t>
            </a:r>
          </a:p>
          <a:p>
            <a:r>
              <a:rPr lang="en-US" sz="900" dirty="0"/>
              <a:t>- I’m in Control</a:t>
            </a:r>
          </a:p>
          <a:p>
            <a:r>
              <a:rPr lang="en-US" sz="900" dirty="0"/>
              <a:t>- What is in it for me</a:t>
            </a:r>
          </a:p>
          <a:p>
            <a:r>
              <a:rPr lang="en-US" sz="900" dirty="0"/>
              <a:t>- Who is getting credit</a:t>
            </a:r>
          </a:p>
          <a:p>
            <a:r>
              <a:rPr lang="en-US" sz="900" dirty="0"/>
              <a:t>- How can I look good</a:t>
            </a:r>
          </a:p>
          <a:p>
            <a:r>
              <a:rPr lang="en-US" sz="900" dirty="0"/>
              <a:t>- Serve My interest</a:t>
            </a:r>
          </a:p>
          <a:p>
            <a:r>
              <a:rPr lang="en-US" sz="900" dirty="0"/>
              <a:t>- Use Others for My Gain</a:t>
            </a:r>
          </a:p>
          <a:p>
            <a:r>
              <a:rPr lang="en-US" sz="900" dirty="0"/>
              <a:t>- What others think/say</a:t>
            </a:r>
          </a:p>
          <a:p>
            <a:r>
              <a:rPr lang="en-US" sz="900" dirty="0"/>
              <a:t>- Defend Myself, Seek Revenge</a:t>
            </a:r>
          </a:p>
          <a:p>
            <a:r>
              <a:rPr lang="en-US" sz="900" dirty="0"/>
              <a:t>- I’m not worthy</a:t>
            </a:r>
          </a:p>
        </p:txBody>
      </p:sp>
      <p:sp>
        <p:nvSpPr>
          <p:cNvPr id="20" name="Rectangle 19">
            <a:extLst>
              <a:ext uri="{FF2B5EF4-FFF2-40B4-BE49-F238E27FC236}">
                <a16:creationId xmlns:a16="http://schemas.microsoft.com/office/drawing/2014/main" id="{451D63F3-B8CC-A762-C811-84CB848D3FDB}"/>
              </a:ext>
            </a:extLst>
          </p:cNvPr>
          <p:cNvSpPr/>
          <p:nvPr/>
        </p:nvSpPr>
        <p:spPr>
          <a:xfrm>
            <a:off x="2063509" y="3885566"/>
            <a:ext cx="1422722" cy="4889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Your Eternal Soul</a:t>
            </a:r>
          </a:p>
          <a:p>
            <a:pPr algn="ctr"/>
            <a:r>
              <a:rPr lang="en-US" sz="1050" dirty="0"/>
              <a:t>-Mind, Will, Emotion</a:t>
            </a:r>
          </a:p>
        </p:txBody>
      </p:sp>
      <p:sp>
        <p:nvSpPr>
          <p:cNvPr id="22" name="Rectangle 21">
            <a:extLst>
              <a:ext uri="{FF2B5EF4-FFF2-40B4-BE49-F238E27FC236}">
                <a16:creationId xmlns:a16="http://schemas.microsoft.com/office/drawing/2014/main" id="{7F4B33A8-332E-83EE-5C76-30F2EC704999}"/>
              </a:ext>
            </a:extLst>
          </p:cNvPr>
          <p:cNvSpPr/>
          <p:nvPr/>
        </p:nvSpPr>
        <p:spPr>
          <a:xfrm>
            <a:off x="2280523" y="1228098"/>
            <a:ext cx="889884" cy="4413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t>God</a:t>
            </a:r>
          </a:p>
        </p:txBody>
      </p:sp>
      <p:sp>
        <p:nvSpPr>
          <p:cNvPr id="23" name="Oval 22">
            <a:extLst>
              <a:ext uri="{FF2B5EF4-FFF2-40B4-BE49-F238E27FC236}">
                <a16:creationId xmlns:a16="http://schemas.microsoft.com/office/drawing/2014/main" id="{CBCA8354-1AE1-CC7A-F122-9BB059D8D698}"/>
              </a:ext>
            </a:extLst>
          </p:cNvPr>
          <p:cNvSpPr/>
          <p:nvPr/>
        </p:nvSpPr>
        <p:spPr>
          <a:xfrm>
            <a:off x="1963241" y="2040968"/>
            <a:ext cx="1537529" cy="1486584"/>
          </a:xfrm>
          <a:prstGeom prst="ellipse">
            <a:avLst/>
          </a:prstGeom>
          <a:solidFill>
            <a:schemeClr val="accent1">
              <a:lumMod val="40000"/>
              <a:lumOff val="6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5254C3A2-7DBB-C197-0DA9-99EACBA0EA33}"/>
              </a:ext>
            </a:extLst>
          </p:cNvPr>
          <p:cNvSpPr/>
          <p:nvPr/>
        </p:nvSpPr>
        <p:spPr>
          <a:xfrm>
            <a:off x="6026903" y="3855606"/>
            <a:ext cx="932439" cy="423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Others</a:t>
            </a:r>
          </a:p>
        </p:txBody>
      </p:sp>
      <p:graphicFrame>
        <p:nvGraphicFramePr>
          <p:cNvPr id="14" name="Chart 13">
            <a:extLst>
              <a:ext uri="{FF2B5EF4-FFF2-40B4-BE49-F238E27FC236}">
                <a16:creationId xmlns:a16="http://schemas.microsoft.com/office/drawing/2014/main" id="{DA68B0C4-C560-EF59-C2C6-2D0CA041FD2C}"/>
              </a:ext>
            </a:extLst>
          </p:cNvPr>
          <p:cNvGraphicFramePr/>
          <p:nvPr>
            <p:extLst>
              <p:ext uri="{D42A27DB-BD31-4B8C-83A1-F6EECF244321}">
                <p14:modId xmlns:p14="http://schemas.microsoft.com/office/powerpoint/2010/main" val="2855237334"/>
              </p:ext>
            </p:extLst>
          </p:nvPr>
        </p:nvGraphicFramePr>
        <p:xfrm>
          <a:off x="1789713" y="1350759"/>
          <a:ext cx="1766494" cy="2833819"/>
        </p:xfrm>
        <a:graphic>
          <a:graphicData uri="http://schemas.openxmlformats.org/drawingml/2006/chart">
            <c:chart xmlns:c="http://schemas.openxmlformats.org/drawingml/2006/chart" xmlns:r="http://schemas.openxmlformats.org/officeDocument/2006/relationships" r:id="rId3"/>
          </a:graphicData>
        </a:graphic>
      </p:graphicFrame>
      <p:sp>
        <p:nvSpPr>
          <p:cNvPr id="36" name="Arrow: Right 35">
            <a:extLst>
              <a:ext uri="{FF2B5EF4-FFF2-40B4-BE49-F238E27FC236}">
                <a16:creationId xmlns:a16="http://schemas.microsoft.com/office/drawing/2014/main" id="{8DE45CF5-2C44-2F72-AA86-74F3B4AB2171}"/>
              </a:ext>
            </a:extLst>
          </p:cNvPr>
          <p:cNvSpPr/>
          <p:nvPr/>
        </p:nvSpPr>
        <p:spPr>
          <a:xfrm>
            <a:off x="3590915" y="3885567"/>
            <a:ext cx="2386915" cy="4286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0A1AE5B8-B975-6EB7-84B5-F0DE794D28E6}"/>
              </a:ext>
            </a:extLst>
          </p:cNvPr>
          <p:cNvSpPr/>
          <p:nvPr/>
        </p:nvSpPr>
        <p:spPr>
          <a:xfrm>
            <a:off x="4002664" y="3386753"/>
            <a:ext cx="1537529" cy="1486584"/>
          </a:xfrm>
          <a:prstGeom prst="ellipse">
            <a:avLst/>
          </a:prstGeom>
          <a:solidFill>
            <a:schemeClr val="accent5">
              <a:lumMod val="60000"/>
              <a:lumOff val="40000"/>
            </a:scheme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6" name="Chart 15">
            <a:extLst>
              <a:ext uri="{FF2B5EF4-FFF2-40B4-BE49-F238E27FC236}">
                <a16:creationId xmlns:a16="http://schemas.microsoft.com/office/drawing/2014/main" id="{3D748A11-CF13-E961-50E0-25BC145FE740}"/>
              </a:ext>
            </a:extLst>
          </p:cNvPr>
          <p:cNvGraphicFramePr/>
          <p:nvPr>
            <p:extLst>
              <p:ext uri="{D42A27DB-BD31-4B8C-83A1-F6EECF244321}">
                <p14:modId xmlns:p14="http://schemas.microsoft.com/office/powerpoint/2010/main" val="1891783808"/>
              </p:ext>
            </p:extLst>
          </p:nvPr>
        </p:nvGraphicFramePr>
        <p:xfrm>
          <a:off x="3991897" y="2871746"/>
          <a:ext cx="1930323" cy="2663151"/>
        </p:xfrm>
        <a:graphic>
          <a:graphicData uri="http://schemas.openxmlformats.org/drawingml/2006/chart">
            <c:chart xmlns:c="http://schemas.openxmlformats.org/drawingml/2006/chart" xmlns:r="http://schemas.openxmlformats.org/officeDocument/2006/relationships" r:id="rId4"/>
          </a:graphicData>
        </a:graphic>
      </p:graphicFrame>
      <p:grpSp>
        <p:nvGrpSpPr>
          <p:cNvPr id="33" name="Group 32">
            <a:extLst>
              <a:ext uri="{FF2B5EF4-FFF2-40B4-BE49-F238E27FC236}">
                <a16:creationId xmlns:a16="http://schemas.microsoft.com/office/drawing/2014/main" id="{894AA663-FBC2-C247-DED2-DDF5427EEE63}"/>
              </a:ext>
            </a:extLst>
          </p:cNvPr>
          <p:cNvGrpSpPr/>
          <p:nvPr/>
        </p:nvGrpSpPr>
        <p:grpSpPr>
          <a:xfrm>
            <a:off x="4221562" y="1752267"/>
            <a:ext cx="3029237" cy="2319073"/>
            <a:chOff x="5977093" y="3990099"/>
            <a:chExt cx="4038983" cy="2895923"/>
          </a:xfrm>
        </p:grpSpPr>
        <p:graphicFrame>
          <p:nvGraphicFramePr>
            <p:cNvPr id="17" name="Chart 16">
              <a:extLst>
                <a:ext uri="{FF2B5EF4-FFF2-40B4-BE49-F238E27FC236}">
                  <a16:creationId xmlns:a16="http://schemas.microsoft.com/office/drawing/2014/main" id="{B614BFB6-25DF-F9A9-1511-5F0AF0A095A0}"/>
                </a:ext>
              </a:extLst>
            </p:cNvPr>
            <p:cNvGraphicFramePr/>
            <p:nvPr>
              <p:extLst>
                <p:ext uri="{D42A27DB-BD31-4B8C-83A1-F6EECF244321}">
                  <p14:modId xmlns:p14="http://schemas.microsoft.com/office/powerpoint/2010/main" val="948835596"/>
                </p:ext>
              </p:extLst>
            </p:nvPr>
          </p:nvGraphicFramePr>
          <p:xfrm>
            <a:off x="7561172" y="3990099"/>
            <a:ext cx="2454904" cy="2223644"/>
          </p:xfrm>
          <a:graphic>
            <a:graphicData uri="http://schemas.openxmlformats.org/drawingml/2006/chart">
              <c:chart xmlns:c="http://schemas.openxmlformats.org/drawingml/2006/chart" xmlns:r="http://schemas.openxmlformats.org/officeDocument/2006/relationships" r:id="rId5"/>
            </a:graphicData>
          </a:graphic>
        </p:graphicFrame>
        <p:cxnSp>
          <p:nvCxnSpPr>
            <p:cNvPr id="19" name="Straight Connector 18">
              <a:extLst>
                <a:ext uri="{FF2B5EF4-FFF2-40B4-BE49-F238E27FC236}">
                  <a16:creationId xmlns:a16="http://schemas.microsoft.com/office/drawing/2014/main" id="{67AD723F-C23A-AE7C-45EA-3797E55A05F1}"/>
                </a:ext>
              </a:extLst>
            </p:cNvPr>
            <p:cNvCxnSpPr>
              <a:cxnSpLocks/>
            </p:cNvCxnSpPr>
            <p:nvPr/>
          </p:nvCxnSpPr>
          <p:spPr>
            <a:xfrm flipV="1">
              <a:off x="7735268" y="5962440"/>
              <a:ext cx="418132" cy="923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445C4B-4A19-17E5-47A6-4B813980EA81}"/>
                </a:ext>
              </a:extLst>
            </p:cNvPr>
            <p:cNvCxnSpPr>
              <a:cxnSpLocks/>
            </p:cNvCxnSpPr>
            <p:nvPr/>
          </p:nvCxnSpPr>
          <p:spPr>
            <a:xfrm flipV="1">
              <a:off x="5977093" y="4086225"/>
              <a:ext cx="2176307" cy="217691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DAF7ADFF-920B-2CA3-5C77-0CCB8370BA45}"/>
              </a:ext>
            </a:extLst>
          </p:cNvPr>
          <p:cNvSpPr/>
          <p:nvPr/>
        </p:nvSpPr>
        <p:spPr>
          <a:xfrm>
            <a:off x="636931" y="3899595"/>
            <a:ext cx="950627" cy="4889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“Self”</a:t>
            </a:r>
            <a:endParaRPr lang="en-US" sz="1050" dirty="0"/>
          </a:p>
        </p:txBody>
      </p:sp>
      <p:sp>
        <p:nvSpPr>
          <p:cNvPr id="13" name="Arrow: Right 12">
            <a:extLst>
              <a:ext uri="{FF2B5EF4-FFF2-40B4-BE49-F238E27FC236}">
                <a16:creationId xmlns:a16="http://schemas.microsoft.com/office/drawing/2014/main" id="{5C91819A-78A1-4C0C-498C-ACE8435607CB}"/>
              </a:ext>
            </a:extLst>
          </p:cNvPr>
          <p:cNvSpPr/>
          <p:nvPr/>
        </p:nvSpPr>
        <p:spPr>
          <a:xfrm rot="10800000">
            <a:off x="1630738" y="3924455"/>
            <a:ext cx="380946" cy="4286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954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6" grpId="0"/>
      <p:bldGraphic spid="14" grpId="0">
        <p:bldAsOne/>
      </p:bldGraphic>
      <p:bldGraphic spid="1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8C21-53F8-43A0-99AE-06ECC0B3D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A2B0B-38C7-5292-7A60-69205BF4AD80}"/>
              </a:ext>
            </a:extLst>
          </p:cNvPr>
          <p:cNvSpPr>
            <a:spLocks noGrp="1"/>
          </p:cNvSpPr>
          <p:nvPr>
            <p:ph type="title"/>
          </p:nvPr>
        </p:nvSpPr>
        <p:spPr/>
        <p:txBody>
          <a:bodyPr/>
          <a:lstStyle/>
          <a:p>
            <a:r>
              <a:rPr lang="en-US" dirty="0"/>
              <a:t>We Become What We Love</a:t>
            </a:r>
          </a:p>
        </p:txBody>
      </p:sp>
      <p:sp>
        <p:nvSpPr>
          <p:cNvPr id="4" name="Slide Number Placeholder 3">
            <a:extLst>
              <a:ext uri="{FF2B5EF4-FFF2-40B4-BE49-F238E27FC236}">
                <a16:creationId xmlns:a16="http://schemas.microsoft.com/office/drawing/2014/main" id="{C0F09509-3F24-F327-37B4-EB7F6F9D342B}"/>
              </a:ext>
            </a:extLst>
          </p:cNvPr>
          <p:cNvSpPr>
            <a:spLocks noGrp="1"/>
          </p:cNvSpPr>
          <p:nvPr>
            <p:ph type="sldNum" sz="quarter" idx="12"/>
          </p:nvPr>
        </p:nvSpPr>
        <p:spPr/>
        <p:txBody>
          <a:bodyPr/>
          <a:lstStyle/>
          <a:p>
            <a:fld id="{713146FF-293B-4FA8-BE16-5D670871EC2C}" type="slidenum">
              <a:rPr lang="en-US" smtClean="0"/>
              <a:t>38</a:t>
            </a:fld>
            <a:endParaRPr lang="en-US"/>
          </a:p>
        </p:txBody>
      </p:sp>
      <p:graphicFrame>
        <p:nvGraphicFramePr>
          <p:cNvPr id="8" name="Table 7">
            <a:extLst>
              <a:ext uri="{FF2B5EF4-FFF2-40B4-BE49-F238E27FC236}">
                <a16:creationId xmlns:a16="http://schemas.microsoft.com/office/drawing/2014/main" id="{53652A0A-32A6-0937-9F40-C0F6DAF82AA2}"/>
              </a:ext>
            </a:extLst>
          </p:cNvPr>
          <p:cNvGraphicFramePr>
            <a:graphicFrameLocks noGrp="1"/>
          </p:cNvGraphicFramePr>
          <p:nvPr>
            <p:extLst>
              <p:ext uri="{D42A27DB-BD31-4B8C-83A1-F6EECF244321}">
                <p14:modId xmlns:p14="http://schemas.microsoft.com/office/powerpoint/2010/main" val="4000963162"/>
              </p:ext>
            </p:extLst>
          </p:nvPr>
        </p:nvGraphicFramePr>
        <p:xfrm>
          <a:off x="628650" y="1629331"/>
          <a:ext cx="7982228" cy="3483684"/>
        </p:xfrm>
        <a:graphic>
          <a:graphicData uri="http://schemas.openxmlformats.org/drawingml/2006/table">
            <a:tbl>
              <a:tblPr firstRow="1" bandRow="1">
                <a:tableStyleId>{B301B821-A1FF-4177-AEE7-76D212191A09}</a:tableStyleId>
              </a:tblPr>
              <a:tblGrid>
                <a:gridCol w="1244293">
                  <a:extLst>
                    <a:ext uri="{9D8B030D-6E8A-4147-A177-3AD203B41FA5}">
                      <a16:colId xmlns:a16="http://schemas.microsoft.com/office/drawing/2014/main" val="1449146881"/>
                    </a:ext>
                  </a:extLst>
                </a:gridCol>
                <a:gridCol w="2352216">
                  <a:extLst>
                    <a:ext uri="{9D8B030D-6E8A-4147-A177-3AD203B41FA5}">
                      <a16:colId xmlns:a16="http://schemas.microsoft.com/office/drawing/2014/main" val="396387657"/>
                    </a:ext>
                  </a:extLst>
                </a:gridCol>
                <a:gridCol w="2390162">
                  <a:extLst>
                    <a:ext uri="{9D8B030D-6E8A-4147-A177-3AD203B41FA5}">
                      <a16:colId xmlns:a16="http://schemas.microsoft.com/office/drawing/2014/main" val="1974364086"/>
                    </a:ext>
                  </a:extLst>
                </a:gridCol>
                <a:gridCol w="1995557">
                  <a:extLst>
                    <a:ext uri="{9D8B030D-6E8A-4147-A177-3AD203B41FA5}">
                      <a16:colId xmlns:a16="http://schemas.microsoft.com/office/drawing/2014/main" val="3625222860"/>
                    </a:ext>
                  </a:extLst>
                </a:gridCol>
              </a:tblGrid>
              <a:tr h="310072">
                <a:tc>
                  <a:txBody>
                    <a:bodyPr/>
                    <a:lstStyle/>
                    <a:p>
                      <a:pPr algn="ctr">
                        <a:buNone/>
                      </a:pPr>
                      <a:r>
                        <a:rPr lang="en-US" sz="1600" dirty="0"/>
                        <a:t>Love/Desire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600" dirty="0"/>
                        <a:t>Thought/Belief</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600" dirty="0"/>
                        <a:t>Choice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600" dirty="0"/>
                        <a:t>Result</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9013099"/>
                  </a:ext>
                </a:extLst>
              </a:tr>
              <a:tr h="629942">
                <a:tc>
                  <a:txBody>
                    <a:bodyPr/>
                    <a:lstStyle/>
                    <a:p>
                      <a:pPr>
                        <a:buNone/>
                      </a:pPr>
                      <a:r>
                        <a:rPr lang="en-US" sz="1600" b="1" dirty="0"/>
                        <a:t>Comfort</a:t>
                      </a:r>
                      <a:endParaRPr lang="en-US" sz="1600" dirty="0"/>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"I deserve to avoid difficulty."</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Avoid responsibility and sacrifice.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Stagnation and selfishness.</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7406567"/>
                  </a:ext>
                </a:extLst>
              </a:tr>
              <a:tr h="629942">
                <a:tc>
                  <a:txBody>
                    <a:bodyPr/>
                    <a:lstStyle/>
                    <a:p>
                      <a:pPr>
                        <a:buNone/>
                      </a:pPr>
                      <a:r>
                        <a:rPr lang="en-US" sz="1600" b="1" dirty="0"/>
                        <a:t>Approval</a:t>
                      </a:r>
                      <a:endParaRPr lang="en-US" sz="1600" dirty="0"/>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"I need others to like me."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Compromise truth to gain acceptance.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Fear, anxiety, and people-pleasing.</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08320"/>
                  </a:ext>
                </a:extLst>
              </a:tr>
              <a:tr h="629942">
                <a:tc>
                  <a:txBody>
                    <a:bodyPr/>
                    <a:lstStyle/>
                    <a:p>
                      <a:pPr>
                        <a:buNone/>
                      </a:pPr>
                      <a:r>
                        <a:rPr lang="en-US" sz="1600" b="1"/>
                        <a:t>Control</a:t>
                      </a:r>
                      <a:endParaRPr lang="en-US" sz="1600"/>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"Things must go my way."</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Manipulate circumstances and people.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Frustration, conflict, and worry.</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818094"/>
                  </a:ext>
                </a:extLst>
              </a:tr>
              <a:tr h="629942">
                <a:tc>
                  <a:txBody>
                    <a:bodyPr/>
                    <a:lstStyle/>
                    <a:p>
                      <a:pPr>
                        <a:buNone/>
                      </a:pPr>
                      <a:r>
                        <a:rPr lang="en-US" sz="1600" b="1"/>
                        <a:t>Status</a:t>
                      </a:r>
                      <a:endParaRPr lang="en-US" sz="1600"/>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"My worth comes from success and recognition."</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Compete, compare, and self-promote.</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Pride, insecurity, and dissatisfaction.</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813088"/>
                  </a:ext>
                </a:extLst>
              </a:tr>
              <a:tr h="629942">
                <a:tc>
                  <a:txBody>
                    <a:bodyPr/>
                    <a:lstStyle/>
                    <a:p>
                      <a:pPr>
                        <a:buNone/>
                      </a:pPr>
                      <a:r>
                        <a:rPr lang="en-US" sz="1600" b="1" dirty="0"/>
                        <a:t>Love God First</a:t>
                      </a:r>
                      <a:endParaRPr lang="en-US" sz="1600" dirty="0"/>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"God is enough and His ways are best."</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a:t>Trust, obey, and serve Him.</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Purpose, Peace, and spiritual fruit.</a:t>
                      </a:r>
                    </a:p>
                  </a:txBody>
                  <a:tcPr marL="90135" marR="90135" marT="45067" marB="45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016071"/>
                  </a:ext>
                </a:extLst>
              </a:tr>
            </a:tbl>
          </a:graphicData>
        </a:graphic>
      </p:graphicFrame>
      <p:sp>
        <p:nvSpPr>
          <p:cNvPr id="6" name="TextBox 5">
            <a:extLst>
              <a:ext uri="{FF2B5EF4-FFF2-40B4-BE49-F238E27FC236}">
                <a16:creationId xmlns:a16="http://schemas.microsoft.com/office/drawing/2014/main" id="{122CC27B-E461-8097-11FB-A172250A6BFD}"/>
              </a:ext>
            </a:extLst>
          </p:cNvPr>
          <p:cNvSpPr txBox="1"/>
          <p:nvPr/>
        </p:nvSpPr>
        <p:spPr>
          <a:xfrm>
            <a:off x="468675" y="1156314"/>
            <a:ext cx="8479835" cy="369332"/>
          </a:xfrm>
          <a:prstGeom prst="rect">
            <a:avLst/>
          </a:prstGeom>
          <a:noFill/>
        </p:spPr>
        <p:txBody>
          <a:bodyPr wrap="square">
            <a:spAutoFit/>
          </a:bodyPr>
          <a:lstStyle/>
          <a:p>
            <a:r>
              <a:rPr lang="en-US" dirty="0"/>
              <a:t>What I Love → Shapes What I Believe → Shapes What I Choose → Shapes Who I Become</a:t>
            </a:r>
          </a:p>
        </p:txBody>
      </p:sp>
      <p:sp>
        <p:nvSpPr>
          <p:cNvPr id="12" name="TextBox 11">
            <a:extLst>
              <a:ext uri="{FF2B5EF4-FFF2-40B4-BE49-F238E27FC236}">
                <a16:creationId xmlns:a16="http://schemas.microsoft.com/office/drawing/2014/main" id="{64A982E4-745A-60D4-FF4A-A0DBD7845F93}"/>
              </a:ext>
            </a:extLst>
          </p:cNvPr>
          <p:cNvSpPr txBox="1"/>
          <p:nvPr/>
        </p:nvSpPr>
        <p:spPr>
          <a:xfrm>
            <a:off x="533122" y="5299054"/>
            <a:ext cx="8125300" cy="923330"/>
          </a:xfrm>
          <a:prstGeom prst="rect">
            <a:avLst/>
          </a:prstGeom>
          <a:noFill/>
        </p:spPr>
        <p:txBody>
          <a:bodyPr wrap="square">
            <a:spAutoFit/>
          </a:bodyPr>
          <a:lstStyle/>
          <a:p>
            <a:r>
              <a:rPr lang="en-US" dirty="0"/>
              <a:t>Luke 6:43-46</a:t>
            </a:r>
          </a:p>
          <a:p>
            <a:pPr lvl="1"/>
            <a:r>
              <a:rPr lang="en-US" dirty="0"/>
              <a:t>“A good man out of the good treasure of his heart brings forth good; and an evil man out of the evil treasure of his heart brings forth evil.” </a:t>
            </a:r>
          </a:p>
        </p:txBody>
      </p:sp>
    </p:spTree>
    <p:extLst>
      <p:ext uri="{BB962C8B-B14F-4D97-AF65-F5344CB8AC3E}">
        <p14:creationId xmlns:p14="http://schemas.microsoft.com/office/powerpoint/2010/main" val="513740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DDC77-A3EA-8FA1-8D0F-83CF47EBD6F3}"/>
              </a:ext>
            </a:extLst>
          </p:cNvPr>
          <p:cNvSpPr>
            <a:spLocks noGrp="1"/>
          </p:cNvSpPr>
          <p:nvPr>
            <p:ph type="title"/>
          </p:nvPr>
        </p:nvSpPr>
        <p:spPr>
          <a:xfrm>
            <a:off x="628650" y="365126"/>
            <a:ext cx="7886700" cy="567809"/>
          </a:xfrm>
        </p:spPr>
        <p:txBody>
          <a:bodyPr>
            <a:normAutofit fontScale="90000"/>
          </a:bodyPr>
          <a:lstStyle/>
          <a:p>
            <a:r>
              <a:rPr lang="en-US" dirty="0"/>
              <a:t>Ungodly Loves Leverage Lies</a:t>
            </a:r>
          </a:p>
        </p:txBody>
      </p:sp>
      <p:sp>
        <p:nvSpPr>
          <p:cNvPr id="4" name="Slide Number Placeholder 3">
            <a:extLst>
              <a:ext uri="{FF2B5EF4-FFF2-40B4-BE49-F238E27FC236}">
                <a16:creationId xmlns:a16="http://schemas.microsoft.com/office/drawing/2014/main" id="{EEBB5EFC-F39F-5DFE-D59D-7D188700A87F}"/>
              </a:ext>
            </a:extLst>
          </p:cNvPr>
          <p:cNvSpPr>
            <a:spLocks noGrp="1"/>
          </p:cNvSpPr>
          <p:nvPr>
            <p:ph type="sldNum" sz="quarter" idx="12"/>
          </p:nvPr>
        </p:nvSpPr>
        <p:spPr/>
        <p:txBody>
          <a:bodyPr/>
          <a:lstStyle/>
          <a:p>
            <a:fld id="{713146FF-293B-4FA8-BE16-5D670871EC2C}" type="slidenum">
              <a:rPr lang="en-US" smtClean="0"/>
              <a:t>39</a:t>
            </a:fld>
            <a:endParaRPr lang="en-US"/>
          </a:p>
        </p:txBody>
      </p:sp>
      <p:graphicFrame>
        <p:nvGraphicFramePr>
          <p:cNvPr id="7" name="Table 6">
            <a:extLst>
              <a:ext uri="{FF2B5EF4-FFF2-40B4-BE49-F238E27FC236}">
                <a16:creationId xmlns:a16="http://schemas.microsoft.com/office/drawing/2014/main" id="{4169EE7D-B171-5BF1-F204-F342407E6FF0}"/>
              </a:ext>
            </a:extLst>
          </p:cNvPr>
          <p:cNvGraphicFramePr>
            <a:graphicFrameLocks noGrp="1"/>
          </p:cNvGraphicFramePr>
          <p:nvPr>
            <p:extLst>
              <p:ext uri="{D42A27DB-BD31-4B8C-83A1-F6EECF244321}">
                <p14:modId xmlns:p14="http://schemas.microsoft.com/office/powerpoint/2010/main" val="1583383347"/>
              </p:ext>
            </p:extLst>
          </p:nvPr>
        </p:nvGraphicFramePr>
        <p:xfrm>
          <a:off x="982366" y="1139936"/>
          <a:ext cx="6950675" cy="5238014"/>
        </p:xfrm>
        <a:graphic>
          <a:graphicData uri="http://schemas.openxmlformats.org/drawingml/2006/table">
            <a:tbl>
              <a:tblPr firstRow="1" bandRow="1">
                <a:tableStyleId>{5C22544A-7EE6-4342-B048-85BDC9FD1C3A}</a:tableStyleId>
              </a:tblPr>
              <a:tblGrid>
                <a:gridCol w="1353062">
                  <a:extLst>
                    <a:ext uri="{9D8B030D-6E8A-4147-A177-3AD203B41FA5}">
                      <a16:colId xmlns:a16="http://schemas.microsoft.com/office/drawing/2014/main" val="385968815"/>
                    </a:ext>
                  </a:extLst>
                </a:gridCol>
                <a:gridCol w="1816251">
                  <a:extLst>
                    <a:ext uri="{9D8B030D-6E8A-4147-A177-3AD203B41FA5}">
                      <a16:colId xmlns:a16="http://schemas.microsoft.com/office/drawing/2014/main" val="2235781765"/>
                    </a:ext>
                  </a:extLst>
                </a:gridCol>
                <a:gridCol w="3781362">
                  <a:extLst>
                    <a:ext uri="{9D8B030D-6E8A-4147-A177-3AD203B41FA5}">
                      <a16:colId xmlns:a16="http://schemas.microsoft.com/office/drawing/2014/main" val="471733868"/>
                    </a:ext>
                  </a:extLst>
                </a:gridCol>
              </a:tblGrid>
              <a:tr h="160902">
                <a:tc>
                  <a:txBody>
                    <a:bodyPr/>
                    <a:lstStyle/>
                    <a:p>
                      <a:pPr algn="ctr">
                        <a:buNone/>
                      </a:pPr>
                      <a:r>
                        <a:rPr lang="en-US" sz="1400" dirty="0"/>
                        <a:t>Root Lust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Ungodly Love / Desire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t>Typical Lie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036288"/>
                  </a:ext>
                </a:extLst>
              </a:tr>
              <a:tr h="281578">
                <a:tc rowSpan="6">
                  <a:txBody>
                    <a:bodyPr/>
                    <a:lstStyle/>
                    <a:p>
                      <a:pPr>
                        <a:buNone/>
                      </a:pPr>
                      <a:r>
                        <a:rPr lang="en-US" sz="1400" b="1" dirty="0"/>
                        <a:t>Pride of Life</a:t>
                      </a: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Recognition</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need others' approval to have value."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75647"/>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Status</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"Important people matter more."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139621"/>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Achievement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"My performance determines my worth."</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892656"/>
                  </a:ext>
                </a:extLst>
              </a:tr>
              <a:tr h="160902">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Control</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"Things must go my way."</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8381725"/>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Being Right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"My opinion is the correct one."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513421"/>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Independence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don't need help from God or others."</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1771918"/>
                  </a:ext>
                </a:extLst>
              </a:tr>
              <a:tr h="281578">
                <a:tc rowSpan="6">
                  <a:txBody>
                    <a:bodyPr/>
                    <a:lstStyle/>
                    <a:p>
                      <a:pPr>
                        <a:buNone/>
                      </a:pPr>
                      <a:r>
                        <a:rPr lang="en-US" sz="1400" b="1" dirty="0"/>
                        <a:t>Lust of the Eyes</a:t>
                      </a: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buNone/>
                      </a:pPr>
                      <a:r>
                        <a:rPr lang="en-US" sz="1400"/>
                        <a:t>Wealth</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"Money will make me secure."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1276689"/>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Possessions</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"More things will satisfy me."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428841"/>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Comparison</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deserve what others have."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813425"/>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Appearance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"My value comes from how I look."</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02908"/>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Success</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"Winning proves my worth."</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421943"/>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Envy</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"Life would be better if I had their situation."</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491035"/>
                  </a:ext>
                </a:extLst>
              </a:tr>
              <a:tr h="160902">
                <a:tc rowSpan="6">
                  <a:txBody>
                    <a:bodyPr/>
                    <a:lstStyle/>
                    <a:p>
                      <a:pPr>
                        <a:buNone/>
                      </a:pPr>
                      <a:r>
                        <a:rPr lang="en-US" sz="1400" b="1" dirty="0"/>
                        <a:t>Lust of the Flesh</a:t>
                      </a: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Comfort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deserve an easy life."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595160"/>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Pleasure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"Feeling good is what matters most."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7348841"/>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Escape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“I need relief from this right now."</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422495"/>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Convenience</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"My comfort should come first."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4523761"/>
                  </a:ext>
                </a:extLst>
              </a:tr>
              <a:tr h="281578">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Sensual Gratification</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"My desires should be fulfilled immediately."</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29715"/>
                  </a:ext>
                </a:extLst>
              </a:tr>
              <a:tr h="160902">
                <a:tc vMerge="1">
                  <a:txBody>
                    <a:bodyPr/>
                    <a:lstStyle/>
                    <a:p>
                      <a:pPr>
                        <a:buNone/>
                      </a:pPr>
                      <a:endParaRPr lang="en-US" sz="1400" dirty="0"/>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Laziness</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"Someone else can do it."</a:t>
                      </a:r>
                    </a:p>
                  </a:txBody>
                  <a:tcPr marL="40225" marR="40225" marT="20113" marB="201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5686481"/>
                  </a:ext>
                </a:extLst>
              </a:tr>
            </a:tbl>
          </a:graphicData>
        </a:graphic>
      </p:graphicFrame>
    </p:spTree>
    <p:extLst>
      <p:ext uri="{BB962C8B-B14F-4D97-AF65-F5344CB8AC3E}">
        <p14:creationId xmlns:p14="http://schemas.microsoft.com/office/powerpoint/2010/main" val="308883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40B2-98DA-06E8-D44A-045D746E1AAF}"/>
              </a:ext>
            </a:extLst>
          </p:cNvPr>
          <p:cNvSpPr>
            <a:spLocks noGrp="1"/>
          </p:cNvSpPr>
          <p:nvPr>
            <p:ph type="title"/>
          </p:nvPr>
        </p:nvSpPr>
        <p:spPr>
          <a:xfrm>
            <a:off x="628650" y="365127"/>
            <a:ext cx="7886700" cy="739774"/>
          </a:xfrm>
        </p:spPr>
        <p:txBody>
          <a:bodyPr>
            <a:normAutofit/>
          </a:bodyPr>
          <a:lstStyle/>
          <a:p>
            <a:r>
              <a:rPr lang="en-US" dirty="0"/>
              <a:t>Agenda</a:t>
            </a:r>
          </a:p>
        </p:txBody>
      </p:sp>
      <p:sp>
        <p:nvSpPr>
          <p:cNvPr id="4" name="Content Placeholder 3">
            <a:extLst>
              <a:ext uri="{FF2B5EF4-FFF2-40B4-BE49-F238E27FC236}">
                <a16:creationId xmlns:a16="http://schemas.microsoft.com/office/drawing/2014/main" id="{D20E5512-64BF-504F-542B-BFA5921AD648}"/>
              </a:ext>
            </a:extLst>
          </p:cNvPr>
          <p:cNvSpPr>
            <a:spLocks noGrp="1"/>
          </p:cNvSpPr>
          <p:nvPr>
            <p:ph idx="1"/>
          </p:nvPr>
        </p:nvSpPr>
        <p:spPr>
          <a:xfrm>
            <a:off x="628650" y="1231900"/>
            <a:ext cx="7886700" cy="4945064"/>
          </a:xfrm>
        </p:spPr>
        <p:txBody>
          <a:bodyPr>
            <a:normAutofit/>
          </a:bodyPr>
          <a:lstStyle/>
          <a:p>
            <a:pPr marL="0" indent="0">
              <a:buNone/>
            </a:pPr>
            <a:r>
              <a:rPr lang="en-US" dirty="0"/>
              <a:t>  9:00	- Welcome, Introduction, Purpose, Opening</a:t>
            </a:r>
          </a:p>
          <a:p>
            <a:pPr marL="0" indent="0">
              <a:buNone/>
            </a:pPr>
            <a:r>
              <a:rPr lang="en-US" dirty="0"/>
              <a:t>  9:15	- Learn To Hear God’s Voice</a:t>
            </a:r>
          </a:p>
          <a:p>
            <a:pPr marL="0" indent="0">
              <a:buNone/>
            </a:pPr>
            <a:r>
              <a:rPr lang="en-US" dirty="0"/>
              <a:t>  9:45	- Flow Of God’s Love And Barriers</a:t>
            </a:r>
          </a:p>
          <a:p>
            <a:pPr marL="0" indent="0">
              <a:buNone/>
            </a:pPr>
            <a:r>
              <a:rPr lang="en-US" dirty="0"/>
              <a:t>10:00	- Receive God’s Love</a:t>
            </a:r>
          </a:p>
          <a:p>
            <a:pPr marL="0" indent="0">
              <a:buNone/>
            </a:pPr>
            <a:r>
              <a:rPr lang="en-US" dirty="0"/>
              <a:t>10:30	- Break</a:t>
            </a:r>
          </a:p>
          <a:p>
            <a:pPr marL="0" indent="0">
              <a:buNone/>
            </a:pPr>
            <a:r>
              <a:rPr lang="en-US" dirty="0"/>
              <a:t>10:45	- Be Transformed By God’s Love</a:t>
            </a:r>
          </a:p>
          <a:p>
            <a:pPr marL="0" indent="0">
              <a:buNone/>
            </a:pPr>
            <a:r>
              <a:rPr lang="en-US" dirty="0"/>
              <a:t>11:15	- Flow God’s Love To Others</a:t>
            </a:r>
          </a:p>
          <a:p>
            <a:pPr marL="0" indent="0">
              <a:buNone/>
            </a:pPr>
            <a:r>
              <a:rPr lang="en-US" dirty="0"/>
              <a:t>11:45	- Next Steps, Resources &amp; Closing</a:t>
            </a:r>
          </a:p>
          <a:p>
            <a:pPr marL="0" indent="0">
              <a:buNone/>
            </a:pPr>
            <a:r>
              <a:rPr lang="en-US" dirty="0"/>
              <a:t>12:00	- Depart </a:t>
            </a:r>
          </a:p>
        </p:txBody>
      </p:sp>
      <p:sp>
        <p:nvSpPr>
          <p:cNvPr id="3" name="Slide Number Placeholder 2">
            <a:extLst>
              <a:ext uri="{FF2B5EF4-FFF2-40B4-BE49-F238E27FC236}">
                <a16:creationId xmlns:a16="http://schemas.microsoft.com/office/drawing/2014/main" id="{FED3C3C4-94C5-D7DA-F555-9BEB23458AA5}"/>
              </a:ext>
            </a:extLst>
          </p:cNvPr>
          <p:cNvSpPr>
            <a:spLocks noGrp="1"/>
          </p:cNvSpPr>
          <p:nvPr>
            <p:ph type="sldNum" sz="quarter" idx="12"/>
          </p:nvPr>
        </p:nvSpPr>
        <p:spPr/>
        <p:txBody>
          <a:bodyPr/>
          <a:lstStyle/>
          <a:p>
            <a:fld id="{713146FF-293B-4FA8-BE16-5D670871EC2C}" type="slidenum">
              <a:rPr lang="en-US" smtClean="0"/>
              <a:pPr/>
              <a:t>4</a:t>
            </a:fld>
            <a:endParaRPr lang="en-US"/>
          </a:p>
        </p:txBody>
      </p:sp>
    </p:spTree>
    <p:extLst>
      <p:ext uri="{BB962C8B-B14F-4D97-AF65-F5344CB8AC3E}">
        <p14:creationId xmlns:p14="http://schemas.microsoft.com/office/powerpoint/2010/main" val="3927323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E830-ABE9-24FF-6292-CEB947318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F085D-6B0B-D630-3C39-E8ED0D2DEF41}"/>
              </a:ext>
            </a:extLst>
          </p:cNvPr>
          <p:cNvSpPr>
            <a:spLocks noGrp="1"/>
          </p:cNvSpPr>
          <p:nvPr>
            <p:ph type="title"/>
          </p:nvPr>
        </p:nvSpPr>
        <p:spPr>
          <a:xfrm>
            <a:off x="628650" y="365128"/>
            <a:ext cx="7886700" cy="913259"/>
          </a:xfrm>
        </p:spPr>
        <p:txBody>
          <a:bodyPr>
            <a:normAutofit fontScale="90000"/>
          </a:bodyPr>
          <a:lstStyle/>
          <a:p>
            <a:r>
              <a:rPr lang="en-US" dirty="0"/>
              <a:t>Ask For Wisdom: Transformation </a:t>
            </a:r>
            <a:r>
              <a:rPr lang="en-US" sz="2200" dirty="0"/>
              <a:t>&lt;~5Min&gt;</a:t>
            </a:r>
            <a:endParaRPr lang="en-US" dirty="0"/>
          </a:p>
        </p:txBody>
      </p:sp>
      <p:sp>
        <p:nvSpPr>
          <p:cNvPr id="4" name="Content Placeholder 3">
            <a:extLst>
              <a:ext uri="{FF2B5EF4-FFF2-40B4-BE49-F238E27FC236}">
                <a16:creationId xmlns:a16="http://schemas.microsoft.com/office/drawing/2014/main" id="{541E33A0-233D-BDF8-15F1-4C42FDDB49AB}"/>
              </a:ext>
            </a:extLst>
          </p:cNvPr>
          <p:cNvSpPr>
            <a:spLocks noGrp="1"/>
          </p:cNvSpPr>
          <p:nvPr>
            <p:ph idx="1"/>
          </p:nvPr>
        </p:nvSpPr>
        <p:spPr>
          <a:xfrm>
            <a:off x="628650" y="1229497"/>
            <a:ext cx="7886700" cy="5126854"/>
          </a:xfrm>
        </p:spPr>
        <p:txBody>
          <a:bodyPr>
            <a:normAutofit/>
          </a:bodyPr>
          <a:lstStyle/>
          <a:p>
            <a:pPr marL="0" indent="0">
              <a:buNone/>
            </a:pPr>
            <a:r>
              <a:rPr lang="en-US" sz="2400" dirty="0"/>
              <a:t>Lord, What Ungodly Love Has Me Distracted/Diverted? </a:t>
            </a:r>
          </a:p>
          <a:p>
            <a:pPr marL="0" indent="0">
              <a:buNone/>
            </a:pPr>
            <a:r>
              <a:rPr lang="en-US" sz="24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2400" dirty="0"/>
              <a:t>Lord, What Lies Are Enabling It?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2400" dirty="0"/>
          </a:p>
          <a:p>
            <a:endParaRPr lang="en-US" sz="2400" dirty="0"/>
          </a:p>
        </p:txBody>
      </p:sp>
      <p:sp>
        <p:nvSpPr>
          <p:cNvPr id="3" name="Slide Number Placeholder 2">
            <a:extLst>
              <a:ext uri="{FF2B5EF4-FFF2-40B4-BE49-F238E27FC236}">
                <a16:creationId xmlns:a16="http://schemas.microsoft.com/office/drawing/2014/main" id="{F34D3261-50BA-4012-41AD-1F60BFD3C7AE}"/>
              </a:ext>
            </a:extLst>
          </p:cNvPr>
          <p:cNvSpPr>
            <a:spLocks noGrp="1"/>
          </p:cNvSpPr>
          <p:nvPr>
            <p:ph type="sldNum" sz="quarter" idx="12"/>
          </p:nvPr>
        </p:nvSpPr>
        <p:spPr/>
        <p:txBody>
          <a:bodyPr/>
          <a:lstStyle/>
          <a:p>
            <a:fld id="{713146FF-293B-4FA8-BE16-5D670871EC2C}" type="slidenum">
              <a:rPr lang="en-US" smtClean="0"/>
              <a:t>40</a:t>
            </a:fld>
            <a:endParaRPr lang="en-US"/>
          </a:p>
        </p:txBody>
      </p:sp>
    </p:spTree>
    <p:extLst>
      <p:ext uri="{BB962C8B-B14F-4D97-AF65-F5344CB8AC3E}">
        <p14:creationId xmlns:p14="http://schemas.microsoft.com/office/powerpoint/2010/main" val="2254435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5825-A2CC-F724-FB1A-F8B80B507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CA1BB-37C6-BA35-9B9F-715303A64B4A}"/>
              </a:ext>
            </a:extLst>
          </p:cNvPr>
          <p:cNvSpPr>
            <a:spLocks noGrp="1"/>
          </p:cNvSpPr>
          <p:nvPr>
            <p:ph type="title"/>
          </p:nvPr>
        </p:nvSpPr>
        <p:spPr/>
        <p:txBody>
          <a:bodyPr/>
          <a:lstStyle/>
          <a:p>
            <a:r>
              <a:rPr lang="en-US" dirty="0"/>
              <a:t>Reminder: How – 4 Steps</a:t>
            </a:r>
          </a:p>
        </p:txBody>
      </p:sp>
      <p:sp>
        <p:nvSpPr>
          <p:cNvPr id="3" name="Content Placeholder 2">
            <a:extLst>
              <a:ext uri="{FF2B5EF4-FFF2-40B4-BE49-F238E27FC236}">
                <a16:creationId xmlns:a16="http://schemas.microsoft.com/office/drawing/2014/main" id="{D000EBFB-72E3-F6DB-976E-B7C0E072AE88}"/>
              </a:ext>
            </a:extLst>
          </p:cNvPr>
          <p:cNvSpPr>
            <a:spLocks noGrp="1"/>
          </p:cNvSpPr>
          <p:nvPr>
            <p:ph idx="1"/>
          </p:nvPr>
        </p:nvSpPr>
        <p:spPr/>
        <p:txBody>
          <a:bodyPr/>
          <a:lstStyle/>
          <a:p>
            <a:pPr marL="514350" indent="-514350">
              <a:buFont typeface="+mj-lt"/>
              <a:buAutoNum type="arabicPeriod"/>
            </a:pPr>
            <a:r>
              <a:rPr lang="en-US" dirty="0"/>
              <a:t>Quiet Your Mind</a:t>
            </a:r>
          </a:p>
          <a:p>
            <a:pPr marL="514350" indent="-514350">
              <a:buFont typeface="+mj-lt"/>
              <a:buAutoNum type="arabicPeriod"/>
            </a:pPr>
            <a:r>
              <a:rPr lang="en-US" dirty="0"/>
              <a:t>Fix Your Eyes On Jesus</a:t>
            </a:r>
          </a:p>
          <a:p>
            <a:pPr marL="514350" indent="-514350">
              <a:buFont typeface="+mj-lt"/>
              <a:buAutoNum type="arabicPeriod"/>
            </a:pPr>
            <a:r>
              <a:rPr lang="en-US" dirty="0"/>
              <a:t>Ask and Listen – Tune To Flow</a:t>
            </a:r>
          </a:p>
          <a:p>
            <a:pPr marL="514350" indent="-514350">
              <a:buFont typeface="+mj-lt"/>
              <a:buAutoNum type="arabicPeriod"/>
            </a:pPr>
            <a:r>
              <a:rPr lang="en-US" dirty="0"/>
              <a:t>Write</a:t>
            </a:r>
          </a:p>
          <a:p>
            <a:endParaRPr lang="en-US" dirty="0"/>
          </a:p>
          <a:p>
            <a:pPr marL="0" indent="0">
              <a:buNone/>
            </a:pPr>
            <a:r>
              <a:rPr lang="en-US" dirty="0"/>
              <a:t>Helpful Hints</a:t>
            </a:r>
          </a:p>
          <a:p>
            <a:pPr lvl="1"/>
            <a:r>
              <a:rPr lang="en-US" dirty="0"/>
              <a:t>Do Not React Or Evaluate Yet, Just Focus And Record It</a:t>
            </a:r>
          </a:p>
          <a:p>
            <a:pPr lvl="1"/>
            <a:r>
              <a:rPr lang="en-US" dirty="0"/>
              <a:t>If Flow Stops, Refocus on Jesus, Ask If There Is More</a:t>
            </a:r>
          </a:p>
          <a:p>
            <a:pPr lvl="1"/>
            <a:r>
              <a:rPr lang="en-US" dirty="0"/>
              <a:t>You Will Know When You Have The Wole Message</a:t>
            </a:r>
          </a:p>
        </p:txBody>
      </p:sp>
      <p:sp>
        <p:nvSpPr>
          <p:cNvPr id="4" name="Slide Number Placeholder 3">
            <a:extLst>
              <a:ext uri="{FF2B5EF4-FFF2-40B4-BE49-F238E27FC236}">
                <a16:creationId xmlns:a16="http://schemas.microsoft.com/office/drawing/2014/main" id="{F8C830A8-61DD-A732-F0F0-7082D5EFF064}"/>
              </a:ext>
            </a:extLst>
          </p:cNvPr>
          <p:cNvSpPr>
            <a:spLocks noGrp="1"/>
          </p:cNvSpPr>
          <p:nvPr>
            <p:ph type="sldNum" sz="quarter" idx="12"/>
          </p:nvPr>
        </p:nvSpPr>
        <p:spPr/>
        <p:txBody>
          <a:bodyPr/>
          <a:lstStyle/>
          <a:p>
            <a:fld id="{713146FF-293B-4FA8-BE16-5D670871EC2C}" type="slidenum">
              <a:rPr lang="en-US" smtClean="0"/>
              <a:t>41</a:t>
            </a:fld>
            <a:endParaRPr lang="en-US"/>
          </a:p>
        </p:txBody>
      </p:sp>
    </p:spTree>
    <p:extLst>
      <p:ext uri="{BB962C8B-B14F-4D97-AF65-F5344CB8AC3E}">
        <p14:creationId xmlns:p14="http://schemas.microsoft.com/office/powerpoint/2010/main" val="3838366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B3798-6C92-8AA3-50FA-E72CBEE50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C6004-8F4E-44D5-A6D1-9F890A913B66}"/>
              </a:ext>
            </a:extLst>
          </p:cNvPr>
          <p:cNvSpPr>
            <a:spLocks noGrp="1"/>
          </p:cNvSpPr>
          <p:nvPr>
            <p:ph type="title"/>
          </p:nvPr>
        </p:nvSpPr>
        <p:spPr/>
        <p:txBody>
          <a:bodyPr>
            <a:normAutofit/>
          </a:bodyPr>
          <a:lstStyle/>
          <a:p>
            <a:r>
              <a:rPr lang="en-US" dirty="0"/>
              <a:t>Test It…Know If It Is God’s Voice</a:t>
            </a:r>
          </a:p>
        </p:txBody>
      </p:sp>
      <p:sp>
        <p:nvSpPr>
          <p:cNvPr id="3" name="Content Placeholder 2">
            <a:extLst>
              <a:ext uri="{FF2B5EF4-FFF2-40B4-BE49-F238E27FC236}">
                <a16:creationId xmlns:a16="http://schemas.microsoft.com/office/drawing/2014/main" id="{8879A3F5-46ED-7E08-C9C8-44D782856841}"/>
              </a:ext>
            </a:extLst>
          </p:cNvPr>
          <p:cNvSpPr>
            <a:spLocks noGrp="1"/>
          </p:cNvSpPr>
          <p:nvPr>
            <p:ph idx="1"/>
          </p:nvPr>
        </p:nvSpPr>
        <p:spPr/>
        <p:txBody>
          <a:bodyPr>
            <a:normAutofit/>
          </a:bodyPr>
          <a:lstStyle/>
          <a:p>
            <a:r>
              <a:rPr lang="en-US" dirty="0"/>
              <a:t>Fatherly – Positive, Supportive, Encouraging</a:t>
            </a:r>
          </a:p>
          <a:p>
            <a:r>
              <a:rPr lang="en-US" dirty="0"/>
              <a:t>Higher Perspective </a:t>
            </a:r>
          </a:p>
          <a:p>
            <a:r>
              <a:rPr lang="en-US" dirty="0"/>
              <a:t>Aligned With Scripture</a:t>
            </a:r>
          </a:p>
          <a:p>
            <a:r>
              <a:rPr lang="en-US" dirty="0"/>
              <a:t>Resonates As Truth in Your Spirit</a:t>
            </a:r>
          </a:p>
          <a:p>
            <a:r>
              <a:rPr lang="en-US" dirty="0"/>
              <a:t>Bears Fruit When You Act On It</a:t>
            </a:r>
          </a:p>
          <a:p>
            <a:pPr marL="0" indent="0">
              <a:buNone/>
            </a:pPr>
            <a:endParaRPr lang="en-US" dirty="0"/>
          </a:p>
        </p:txBody>
      </p:sp>
      <p:sp>
        <p:nvSpPr>
          <p:cNvPr id="4" name="Slide Number Placeholder 3">
            <a:extLst>
              <a:ext uri="{FF2B5EF4-FFF2-40B4-BE49-F238E27FC236}">
                <a16:creationId xmlns:a16="http://schemas.microsoft.com/office/drawing/2014/main" id="{3F86F353-2826-DB5B-E6CC-2CF8D9B002F3}"/>
              </a:ext>
            </a:extLst>
          </p:cNvPr>
          <p:cNvSpPr>
            <a:spLocks noGrp="1"/>
          </p:cNvSpPr>
          <p:nvPr>
            <p:ph type="sldNum" sz="quarter" idx="12"/>
          </p:nvPr>
        </p:nvSpPr>
        <p:spPr/>
        <p:txBody>
          <a:bodyPr/>
          <a:lstStyle/>
          <a:p>
            <a:fld id="{713146FF-293B-4FA8-BE16-5D670871EC2C}" type="slidenum">
              <a:rPr lang="en-US" smtClean="0"/>
              <a:t>42</a:t>
            </a:fld>
            <a:endParaRPr lang="en-US"/>
          </a:p>
        </p:txBody>
      </p:sp>
    </p:spTree>
    <p:extLst>
      <p:ext uri="{BB962C8B-B14F-4D97-AF65-F5344CB8AC3E}">
        <p14:creationId xmlns:p14="http://schemas.microsoft.com/office/powerpoint/2010/main" val="200403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9283-73B1-148B-8720-16CFBB6C1E5D}"/>
              </a:ext>
            </a:extLst>
          </p:cNvPr>
          <p:cNvSpPr>
            <a:spLocks noGrp="1"/>
          </p:cNvSpPr>
          <p:nvPr>
            <p:ph type="title"/>
          </p:nvPr>
        </p:nvSpPr>
        <p:spPr/>
        <p:txBody>
          <a:bodyPr/>
          <a:lstStyle/>
          <a:p>
            <a:r>
              <a:rPr lang="en-US" dirty="0"/>
              <a:t>Be Transformed By Gods Love</a:t>
            </a:r>
          </a:p>
        </p:txBody>
      </p:sp>
      <p:graphicFrame>
        <p:nvGraphicFramePr>
          <p:cNvPr id="5" name="Content Placeholder 4">
            <a:extLst>
              <a:ext uri="{FF2B5EF4-FFF2-40B4-BE49-F238E27FC236}">
                <a16:creationId xmlns:a16="http://schemas.microsoft.com/office/drawing/2014/main" id="{CAAC2CE9-F249-291A-B07A-FF09D361A5FC}"/>
              </a:ext>
            </a:extLst>
          </p:cNvPr>
          <p:cNvGraphicFramePr>
            <a:graphicFrameLocks noGrp="1"/>
          </p:cNvGraphicFramePr>
          <p:nvPr>
            <p:ph idx="1"/>
            <p:extLst>
              <p:ext uri="{D42A27DB-BD31-4B8C-83A1-F6EECF244321}">
                <p14:modId xmlns:p14="http://schemas.microsoft.com/office/powerpoint/2010/main" val="3641229206"/>
              </p:ext>
            </p:extLst>
          </p:nvPr>
        </p:nvGraphicFramePr>
        <p:xfrm>
          <a:off x="1499800" y="4697491"/>
          <a:ext cx="5773695" cy="1463040"/>
        </p:xfrm>
        <a:graphic>
          <a:graphicData uri="http://schemas.openxmlformats.org/drawingml/2006/table">
            <a:tbl>
              <a:tblPr firstRow="1" bandRow="1">
                <a:tableStyleId>{B301B821-A1FF-4177-AEE7-76D212191A09}</a:tableStyleId>
              </a:tblPr>
              <a:tblGrid>
                <a:gridCol w="1187794">
                  <a:extLst>
                    <a:ext uri="{9D8B030D-6E8A-4147-A177-3AD203B41FA5}">
                      <a16:colId xmlns:a16="http://schemas.microsoft.com/office/drawing/2014/main" val="2875628113"/>
                    </a:ext>
                  </a:extLst>
                </a:gridCol>
                <a:gridCol w="2661336">
                  <a:extLst>
                    <a:ext uri="{9D8B030D-6E8A-4147-A177-3AD203B41FA5}">
                      <a16:colId xmlns:a16="http://schemas.microsoft.com/office/drawing/2014/main" val="3576303143"/>
                    </a:ext>
                  </a:extLst>
                </a:gridCol>
                <a:gridCol w="1924565">
                  <a:extLst>
                    <a:ext uri="{9D8B030D-6E8A-4147-A177-3AD203B41FA5}">
                      <a16:colId xmlns:a16="http://schemas.microsoft.com/office/drawing/2014/main" val="3485316686"/>
                    </a:ext>
                  </a:extLst>
                </a:gridCol>
              </a:tblGrid>
              <a:tr h="0">
                <a:tc>
                  <a:txBody>
                    <a:bodyPr/>
                    <a:lstStyle/>
                    <a:p>
                      <a:pPr>
                        <a:buNone/>
                      </a:pPr>
                      <a:r>
                        <a:rPr lang="en-US"/>
                        <a:t>Area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4979802"/>
                  </a:ext>
                </a:extLst>
              </a:tr>
              <a:tr h="0">
                <a:tc>
                  <a:txBody>
                    <a:bodyPr/>
                    <a:lstStyle/>
                    <a:p>
                      <a:pPr>
                        <a:buNone/>
                      </a:pPr>
                      <a:r>
                        <a:rPr lang="en-US"/>
                        <a:t>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What do I love?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Love God First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8685548"/>
                  </a:ext>
                </a:extLst>
              </a:tr>
              <a:tr h="0">
                <a:tc>
                  <a:txBody>
                    <a:bodyPr/>
                    <a:lstStyle/>
                    <a:p>
                      <a:pPr>
                        <a:buNone/>
                      </a:pPr>
                      <a:r>
                        <a:rPr lang="en-US"/>
                        <a:t>Mind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What do I believe?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Embrace Truth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7047315"/>
                  </a:ext>
                </a:extLst>
              </a:tr>
              <a:tr h="0">
                <a:tc>
                  <a:txBody>
                    <a:bodyPr/>
                    <a:lstStyle/>
                    <a:p>
                      <a:pPr>
                        <a:buNone/>
                      </a:pPr>
                      <a:r>
                        <a:rPr lang="en-US"/>
                        <a:t>Will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What will I choose?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Trust and Obey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766926"/>
                  </a:ext>
                </a:extLst>
              </a:tr>
            </a:tbl>
          </a:graphicData>
        </a:graphic>
      </p:graphicFrame>
      <p:sp>
        <p:nvSpPr>
          <p:cNvPr id="4" name="Slide Number Placeholder 3">
            <a:extLst>
              <a:ext uri="{FF2B5EF4-FFF2-40B4-BE49-F238E27FC236}">
                <a16:creationId xmlns:a16="http://schemas.microsoft.com/office/drawing/2014/main" id="{296C77A0-A4F5-4734-D080-5C326C1BD2E7}"/>
              </a:ext>
            </a:extLst>
          </p:cNvPr>
          <p:cNvSpPr>
            <a:spLocks noGrp="1"/>
          </p:cNvSpPr>
          <p:nvPr>
            <p:ph type="sldNum" sz="quarter" idx="12"/>
          </p:nvPr>
        </p:nvSpPr>
        <p:spPr/>
        <p:txBody>
          <a:bodyPr/>
          <a:lstStyle/>
          <a:p>
            <a:fld id="{713146FF-293B-4FA8-BE16-5D670871EC2C}" type="slidenum">
              <a:rPr lang="en-US" smtClean="0"/>
              <a:t>43</a:t>
            </a:fld>
            <a:endParaRPr lang="en-US"/>
          </a:p>
        </p:txBody>
      </p:sp>
      <p:sp>
        <p:nvSpPr>
          <p:cNvPr id="7" name="TextBox 6">
            <a:extLst>
              <a:ext uri="{FF2B5EF4-FFF2-40B4-BE49-F238E27FC236}">
                <a16:creationId xmlns:a16="http://schemas.microsoft.com/office/drawing/2014/main" id="{6E81BCFF-5B7F-007D-B198-B9428B4F07C1}"/>
              </a:ext>
            </a:extLst>
          </p:cNvPr>
          <p:cNvSpPr txBox="1"/>
          <p:nvPr/>
        </p:nvSpPr>
        <p:spPr>
          <a:xfrm>
            <a:off x="994717" y="3676251"/>
            <a:ext cx="6783860" cy="923330"/>
          </a:xfrm>
          <a:prstGeom prst="rect">
            <a:avLst/>
          </a:prstGeom>
          <a:noFill/>
        </p:spPr>
        <p:txBody>
          <a:bodyPr wrap="square">
            <a:spAutoFit/>
          </a:bodyPr>
          <a:lstStyle/>
          <a:p>
            <a:r>
              <a:rPr lang="en-US" dirty="0"/>
              <a:t>God's love changes our heart, renews our mind, and directs our will </a:t>
            </a:r>
          </a:p>
          <a:p>
            <a:r>
              <a:rPr lang="en-US" dirty="0"/>
              <a:t>so we can fulfill His purpose and become equipped and empowered to love, serve, and represent Christ.</a:t>
            </a:r>
          </a:p>
        </p:txBody>
      </p:sp>
      <p:graphicFrame>
        <p:nvGraphicFramePr>
          <p:cNvPr id="8" name="Content Placeholder 4">
            <a:extLst>
              <a:ext uri="{FF2B5EF4-FFF2-40B4-BE49-F238E27FC236}">
                <a16:creationId xmlns:a16="http://schemas.microsoft.com/office/drawing/2014/main" id="{8457FC9F-018A-64AF-D24F-4DF965A11DA7}"/>
              </a:ext>
            </a:extLst>
          </p:cNvPr>
          <p:cNvGraphicFramePr>
            <a:graphicFrameLocks/>
          </p:cNvGraphicFramePr>
          <p:nvPr>
            <p:extLst>
              <p:ext uri="{D42A27DB-BD31-4B8C-83A1-F6EECF244321}">
                <p14:modId xmlns:p14="http://schemas.microsoft.com/office/powerpoint/2010/main" val="2608075999"/>
              </p:ext>
            </p:extLst>
          </p:nvPr>
        </p:nvGraphicFramePr>
        <p:xfrm>
          <a:off x="2606500" y="1347709"/>
          <a:ext cx="3597361" cy="2194560"/>
        </p:xfrm>
        <a:graphic>
          <a:graphicData uri="http://schemas.openxmlformats.org/drawingml/2006/table">
            <a:tbl>
              <a:tblPr firstRow="1" bandRow="1">
                <a:tableStyleId>{B301B821-A1FF-4177-AEE7-76D212191A09}</a:tableStyleId>
              </a:tblPr>
              <a:tblGrid>
                <a:gridCol w="1630458">
                  <a:extLst>
                    <a:ext uri="{9D8B030D-6E8A-4147-A177-3AD203B41FA5}">
                      <a16:colId xmlns:a16="http://schemas.microsoft.com/office/drawing/2014/main" val="1050814635"/>
                    </a:ext>
                  </a:extLst>
                </a:gridCol>
                <a:gridCol w="1966903">
                  <a:extLst>
                    <a:ext uri="{9D8B030D-6E8A-4147-A177-3AD203B41FA5}">
                      <a16:colId xmlns:a16="http://schemas.microsoft.com/office/drawing/2014/main" val="1364323340"/>
                    </a:ext>
                  </a:extLst>
                </a:gridCol>
              </a:tblGrid>
              <a:tr h="0">
                <a:tc>
                  <a:txBody>
                    <a:bodyPr/>
                    <a:lstStyle/>
                    <a:p>
                      <a:pPr algn="ctr">
                        <a:buNone/>
                      </a:pPr>
                      <a:r>
                        <a:rPr lang="en-US" dirty="0"/>
                        <a:t>Fallen Design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a:t>God's Design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893573"/>
                  </a:ext>
                </a:extLst>
              </a:tr>
              <a:tr h="0">
                <a:tc>
                  <a:txBody>
                    <a:bodyPr/>
                    <a:lstStyle/>
                    <a:p>
                      <a:pPr algn="ctr">
                        <a:buNone/>
                      </a:pPr>
                      <a:r>
                        <a:rPr lang="en-US" dirty="0"/>
                        <a:t>Self as Lord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Jesus as Lord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686476"/>
                  </a:ext>
                </a:extLst>
              </a:tr>
              <a:tr h="0">
                <a:tc>
                  <a:txBody>
                    <a:bodyPr/>
                    <a:lstStyle/>
                    <a:p>
                      <a:pPr algn="ctr">
                        <a:buNone/>
                      </a:pPr>
                      <a:r>
                        <a:rPr lang="en-US"/>
                        <a:t>Ungodly Loves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Love God First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759857"/>
                  </a:ext>
                </a:extLst>
              </a:tr>
              <a:tr h="0">
                <a:tc>
                  <a:txBody>
                    <a:bodyPr/>
                    <a:lstStyle/>
                    <a:p>
                      <a:pPr algn="ctr">
                        <a:buNone/>
                      </a:pPr>
                      <a:r>
                        <a:rPr lang="en-US"/>
                        <a:t>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Truth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214642"/>
                  </a:ext>
                </a:extLst>
              </a:tr>
              <a:tr h="0">
                <a:tc>
                  <a:txBody>
                    <a:bodyPr/>
                    <a:lstStyle/>
                    <a:p>
                      <a:pPr algn="ctr">
                        <a:buNone/>
                      </a:pPr>
                      <a:r>
                        <a:rPr lang="en-US"/>
                        <a:t>Self-Reliance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Trust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849521"/>
                  </a:ext>
                </a:extLst>
              </a:tr>
              <a:tr h="0">
                <a:tc>
                  <a:txBody>
                    <a:bodyPr/>
                    <a:lstStyle/>
                    <a:p>
                      <a:pPr algn="ctr">
                        <a:buNone/>
                      </a:pPr>
                      <a:r>
                        <a:rPr lang="en-US"/>
                        <a:t>Fleshly Fruit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Spiritual Fruit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3632134"/>
                  </a:ext>
                </a:extLst>
              </a:tr>
            </a:tbl>
          </a:graphicData>
        </a:graphic>
      </p:graphicFrame>
    </p:spTree>
    <p:extLst>
      <p:ext uri="{BB962C8B-B14F-4D97-AF65-F5344CB8AC3E}">
        <p14:creationId xmlns:p14="http://schemas.microsoft.com/office/powerpoint/2010/main" val="4156549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579B-5DE1-1543-57FC-E095A46E70A3}"/>
              </a:ext>
            </a:extLst>
          </p:cNvPr>
          <p:cNvSpPr>
            <a:spLocks noGrp="1"/>
          </p:cNvSpPr>
          <p:nvPr>
            <p:ph type="title"/>
          </p:nvPr>
        </p:nvSpPr>
        <p:spPr>
          <a:xfrm>
            <a:off x="628650" y="365128"/>
            <a:ext cx="7886700" cy="1025009"/>
          </a:xfrm>
        </p:spPr>
        <p:txBody>
          <a:bodyPr>
            <a:normAutofit/>
          </a:bodyPr>
          <a:lstStyle/>
          <a:p>
            <a:r>
              <a:rPr lang="en-US" dirty="0"/>
              <a:t>What Are My Inner Loves?</a:t>
            </a:r>
          </a:p>
        </p:txBody>
      </p:sp>
      <p:sp>
        <p:nvSpPr>
          <p:cNvPr id="4" name="Slide Number Placeholder 3">
            <a:extLst>
              <a:ext uri="{FF2B5EF4-FFF2-40B4-BE49-F238E27FC236}">
                <a16:creationId xmlns:a16="http://schemas.microsoft.com/office/drawing/2014/main" id="{8AD2E087-4D28-62FC-D05D-ED0D48B963EC}"/>
              </a:ext>
            </a:extLst>
          </p:cNvPr>
          <p:cNvSpPr>
            <a:spLocks noGrp="1"/>
          </p:cNvSpPr>
          <p:nvPr>
            <p:ph type="sldNum" sz="quarter" idx="12"/>
          </p:nvPr>
        </p:nvSpPr>
        <p:spPr/>
        <p:txBody>
          <a:bodyPr/>
          <a:lstStyle/>
          <a:p>
            <a:fld id="{713146FF-293B-4FA8-BE16-5D670871EC2C}" type="slidenum">
              <a:rPr lang="en-US" smtClean="0"/>
              <a:t>44</a:t>
            </a:fld>
            <a:endParaRPr lang="en-US"/>
          </a:p>
        </p:txBody>
      </p:sp>
      <p:graphicFrame>
        <p:nvGraphicFramePr>
          <p:cNvPr id="5" name="Table 4">
            <a:extLst>
              <a:ext uri="{FF2B5EF4-FFF2-40B4-BE49-F238E27FC236}">
                <a16:creationId xmlns:a16="http://schemas.microsoft.com/office/drawing/2014/main" id="{B41D7C58-AE42-986E-A69F-5E393421544F}"/>
              </a:ext>
            </a:extLst>
          </p:cNvPr>
          <p:cNvGraphicFramePr>
            <a:graphicFrameLocks noGrp="1"/>
          </p:cNvGraphicFramePr>
          <p:nvPr>
            <p:extLst>
              <p:ext uri="{D42A27DB-BD31-4B8C-83A1-F6EECF244321}">
                <p14:modId xmlns:p14="http://schemas.microsoft.com/office/powerpoint/2010/main" val="287236462"/>
              </p:ext>
            </p:extLst>
          </p:nvPr>
        </p:nvGraphicFramePr>
        <p:xfrm>
          <a:off x="682711" y="1447800"/>
          <a:ext cx="7886700" cy="3962400"/>
        </p:xfrm>
        <a:graphic>
          <a:graphicData uri="http://schemas.openxmlformats.org/drawingml/2006/table">
            <a:tbl>
              <a:tblPr firstRow="1" bandRow="1">
                <a:tableStyleId>{B301B821-A1FF-4177-AEE7-76D212191A09}</a:tableStyleId>
              </a:tblPr>
              <a:tblGrid>
                <a:gridCol w="3195766">
                  <a:extLst>
                    <a:ext uri="{9D8B030D-6E8A-4147-A177-3AD203B41FA5}">
                      <a16:colId xmlns:a16="http://schemas.microsoft.com/office/drawing/2014/main" val="6692803"/>
                    </a:ext>
                  </a:extLst>
                </a:gridCol>
                <a:gridCol w="2545492">
                  <a:extLst>
                    <a:ext uri="{9D8B030D-6E8A-4147-A177-3AD203B41FA5}">
                      <a16:colId xmlns:a16="http://schemas.microsoft.com/office/drawing/2014/main" val="3893962105"/>
                    </a:ext>
                  </a:extLst>
                </a:gridCol>
                <a:gridCol w="2145442">
                  <a:extLst>
                    <a:ext uri="{9D8B030D-6E8A-4147-A177-3AD203B41FA5}">
                      <a16:colId xmlns:a16="http://schemas.microsoft.com/office/drawing/2014/main" val="2812724064"/>
                    </a:ext>
                  </a:extLst>
                </a:gridCol>
              </a:tblGrid>
              <a:tr h="0">
                <a:tc>
                  <a:txBody>
                    <a:bodyPr/>
                    <a:lstStyle/>
                    <a:p>
                      <a:pPr>
                        <a:buNone/>
                      </a:pPr>
                      <a:r>
                        <a:rPr lang="en-US" sz="1600" dirty="0"/>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600" dirty="0"/>
                        <a:t>Darkness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600" dirty="0"/>
                        <a:t>Light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312902"/>
                  </a:ext>
                </a:extLst>
              </a:tr>
              <a:tr h="0">
                <a:tc>
                  <a:txBody>
                    <a:bodyPr/>
                    <a:lstStyle/>
                    <a:p>
                      <a:pPr>
                        <a:buNone/>
                      </a:pPr>
                      <a:r>
                        <a:rPr lang="en-US" sz="1600" b="1" dirty="0"/>
                        <a:t>Mind: </a:t>
                      </a:r>
                      <a:r>
                        <a:rPr lang="en-US" sz="1600" dirty="0"/>
                        <a:t>What do I think about most?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What </a:t>
                      </a:r>
                      <a:r>
                        <a:rPr lang="en-US" sz="1400" b="1" dirty="0"/>
                        <a:t>I </a:t>
                      </a:r>
                      <a:r>
                        <a:rPr lang="en-US" sz="1400" dirty="0"/>
                        <a:t>want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God and His purposes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891723"/>
                  </a:ext>
                </a:extLst>
              </a:tr>
              <a:tr h="0">
                <a:tc>
                  <a:txBody>
                    <a:bodyPr/>
                    <a:lstStyle/>
                    <a:p>
                      <a:pPr>
                        <a:buNone/>
                      </a:pPr>
                      <a:r>
                        <a:rPr lang="en-US" sz="1600" b="1" dirty="0"/>
                        <a:t>Emotion:</a:t>
                      </a:r>
                      <a:r>
                        <a:rPr lang="en-US" sz="1600" dirty="0"/>
                        <a:t> What upsets me most?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Threats to </a:t>
                      </a:r>
                      <a:r>
                        <a:rPr lang="en-US" sz="1400" b="0" dirty="0"/>
                        <a:t>My</a:t>
                      </a:r>
                      <a:r>
                        <a:rPr lang="en-US" sz="1400" dirty="0"/>
                        <a:t> desires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Grieving God's heart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124096"/>
                  </a:ext>
                </a:extLst>
              </a:tr>
              <a:tr h="0">
                <a:tc>
                  <a:txBody>
                    <a:bodyPr/>
                    <a:lstStyle/>
                    <a:p>
                      <a:pPr>
                        <a:buNone/>
                      </a:pPr>
                      <a:r>
                        <a:rPr lang="en-US" sz="1600" b="1" dirty="0"/>
                        <a:t>Fear:</a:t>
                      </a:r>
                      <a:r>
                        <a:rPr lang="en-US" sz="1600" dirty="0"/>
                        <a:t> What am I afraid to lose?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0" dirty="0"/>
                        <a:t>My</a:t>
                      </a:r>
                      <a:r>
                        <a:rPr lang="en-US" sz="1400" dirty="0"/>
                        <a:t> Idols (gods)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Nothing God asks me to surrender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334986"/>
                  </a:ext>
                </a:extLst>
              </a:tr>
              <a:tr h="0">
                <a:tc>
                  <a:txBody>
                    <a:bodyPr/>
                    <a:lstStyle/>
                    <a:p>
                      <a:pPr>
                        <a:buNone/>
                      </a:pPr>
                      <a:r>
                        <a:rPr lang="en-US" sz="1600" b="1" dirty="0"/>
                        <a:t>Treasure:</a:t>
                      </a:r>
                      <a:r>
                        <a:rPr lang="en-US" sz="1600" dirty="0"/>
                        <a:t> What Is Actively Pursued?</a:t>
                      </a:r>
                    </a:p>
                    <a:p>
                      <a:pPr>
                        <a:buNone/>
                      </a:pPr>
                      <a:r>
                        <a:rPr lang="en-US" sz="1600" dirty="0"/>
                        <a:t>(Time, Resources, Energy = Worship)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Life: Success, Approval, Control</a:t>
                      </a:r>
                    </a:p>
                    <a:p>
                      <a:pPr>
                        <a:buNone/>
                      </a:pPr>
                      <a:r>
                        <a:rPr lang="en-US" sz="1400" dirty="0"/>
                        <a:t>Eyes: Money, Things, Entitled</a:t>
                      </a:r>
                    </a:p>
                    <a:p>
                      <a:pPr>
                        <a:buNone/>
                      </a:pPr>
                      <a:r>
                        <a:rPr lang="en-US" sz="1400" dirty="0"/>
                        <a:t>Flesh: Comfort, Pleasure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Knowing &amp; Pleasing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164745"/>
                  </a:ext>
                </a:extLst>
              </a:tr>
              <a:tr h="0">
                <a:tc>
                  <a:txBody>
                    <a:bodyPr/>
                    <a:lstStyle/>
                    <a:p>
                      <a:pPr>
                        <a:buNone/>
                      </a:pPr>
                      <a:r>
                        <a:rPr lang="en-US" sz="1600" b="1" dirty="0"/>
                        <a:t>Refuge:</a:t>
                      </a:r>
                      <a:r>
                        <a:rPr lang="en-US" sz="1600" dirty="0"/>
                        <a:t> Where do I run in difficulty?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Escape, Distraction, Pleasure, Numbing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God, Prayer, Truth, Fellowship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7623106"/>
                  </a:ext>
                </a:extLst>
              </a:tr>
              <a:tr h="0">
                <a:tc>
                  <a:txBody>
                    <a:bodyPr/>
                    <a:lstStyle/>
                    <a:p>
                      <a:pPr>
                        <a:buNone/>
                      </a:pPr>
                      <a:r>
                        <a:rPr lang="en-US" sz="1600" b="1" dirty="0"/>
                        <a:t>Reward:</a:t>
                      </a:r>
                      <a:r>
                        <a:rPr lang="en-US" sz="1600" dirty="0"/>
                        <a:t> What brings the most joy?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Receiving from the world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Walking with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0542936"/>
                  </a:ext>
                </a:extLst>
              </a:tr>
              <a:tr h="0">
                <a:tc>
                  <a:txBody>
                    <a:bodyPr/>
                    <a:lstStyle/>
                    <a:p>
                      <a:pPr>
                        <a:buNone/>
                      </a:pPr>
                      <a:r>
                        <a:rPr lang="en-US" sz="1600" b="1" dirty="0"/>
                        <a:t>Lord:</a:t>
                      </a:r>
                      <a:r>
                        <a:rPr lang="en-US" sz="1600" dirty="0"/>
                        <a:t> Who is at center of decisions?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Christ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9013936"/>
                  </a:ext>
                </a:extLst>
              </a:tr>
              <a:tr h="0">
                <a:tc>
                  <a:txBody>
                    <a:bodyPr/>
                    <a:lstStyle/>
                    <a:p>
                      <a:pPr>
                        <a:buNone/>
                      </a:pPr>
                      <a:r>
                        <a:rPr lang="en-US" sz="1600" b="1" dirty="0"/>
                        <a:t>Purpose</a:t>
                      </a:r>
                      <a:r>
                        <a:rPr lang="en-US" sz="1600" dirty="0"/>
                        <a:t>: Why Do I Do What I 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Survive, </a:t>
                      </a:r>
                    </a:p>
                    <a:p>
                      <a:pPr>
                        <a:buNone/>
                      </a:pPr>
                      <a:r>
                        <a:rPr lang="en-US" sz="1400" dirty="0"/>
                        <a:t>Advance Myself / My Agenda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Glorify God &amp; </a:t>
                      </a:r>
                    </a:p>
                    <a:p>
                      <a:pPr>
                        <a:buNone/>
                      </a:pPr>
                      <a:r>
                        <a:rPr lang="en-US" sz="1400" dirty="0"/>
                        <a:t>Advance The Kingdom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5966522"/>
                  </a:ext>
                </a:extLst>
              </a:tr>
            </a:tbl>
          </a:graphicData>
        </a:graphic>
      </p:graphicFrame>
      <p:sp>
        <p:nvSpPr>
          <p:cNvPr id="9" name="TextBox 8">
            <a:extLst>
              <a:ext uri="{FF2B5EF4-FFF2-40B4-BE49-F238E27FC236}">
                <a16:creationId xmlns:a16="http://schemas.microsoft.com/office/drawing/2014/main" id="{0D398407-9B2B-005E-2F00-2C9DE173BC08}"/>
              </a:ext>
            </a:extLst>
          </p:cNvPr>
          <p:cNvSpPr txBox="1"/>
          <p:nvPr/>
        </p:nvSpPr>
        <p:spPr>
          <a:xfrm>
            <a:off x="764576" y="5609822"/>
            <a:ext cx="7179275" cy="677108"/>
          </a:xfrm>
          <a:prstGeom prst="rect">
            <a:avLst/>
          </a:prstGeom>
          <a:noFill/>
        </p:spPr>
        <p:txBody>
          <a:bodyPr wrap="square">
            <a:spAutoFit/>
          </a:bodyPr>
          <a:lstStyle/>
          <a:p>
            <a:r>
              <a:rPr lang="en-US" sz="2000" dirty="0"/>
              <a:t>Proverbs 4:23</a:t>
            </a:r>
          </a:p>
          <a:p>
            <a:pPr lvl="1"/>
            <a:r>
              <a:rPr lang="en-US" dirty="0"/>
              <a:t>"Above all else, guard your heart, for everything you do flows from it".</a:t>
            </a:r>
          </a:p>
        </p:txBody>
      </p:sp>
    </p:spTree>
    <p:extLst>
      <p:ext uri="{BB962C8B-B14F-4D97-AF65-F5344CB8AC3E}">
        <p14:creationId xmlns:p14="http://schemas.microsoft.com/office/powerpoint/2010/main" val="3029066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D7D11-9549-0941-342C-BB81D2EC6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C684B-E67F-F83C-C53B-B4123756ECED}"/>
              </a:ext>
            </a:extLst>
          </p:cNvPr>
          <p:cNvSpPr>
            <a:spLocks noGrp="1"/>
          </p:cNvSpPr>
          <p:nvPr>
            <p:ph type="title"/>
          </p:nvPr>
        </p:nvSpPr>
        <p:spPr/>
        <p:txBody>
          <a:bodyPr>
            <a:normAutofit/>
          </a:bodyPr>
          <a:lstStyle/>
          <a:p>
            <a:r>
              <a:rPr lang="en-US" dirty="0"/>
              <a:t>Crucify Competing Fleshly Desires</a:t>
            </a:r>
          </a:p>
        </p:txBody>
      </p:sp>
      <p:sp>
        <p:nvSpPr>
          <p:cNvPr id="4" name="Content Placeholder 3">
            <a:extLst>
              <a:ext uri="{FF2B5EF4-FFF2-40B4-BE49-F238E27FC236}">
                <a16:creationId xmlns:a16="http://schemas.microsoft.com/office/drawing/2014/main" id="{0CAC0233-D52A-025A-2136-9DE522A514E7}"/>
              </a:ext>
            </a:extLst>
          </p:cNvPr>
          <p:cNvSpPr>
            <a:spLocks noGrp="1"/>
          </p:cNvSpPr>
          <p:nvPr>
            <p:ph idx="1"/>
          </p:nvPr>
        </p:nvSpPr>
        <p:spPr/>
        <p:txBody>
          <a:bodyPr>
            <a:normAutofit fontScale="92500"/>
          </a:bodyPr>
          <a:lstStyle/>
          <a:p>
            <a:pPr marL="0" indent="0">
              <a:buNone/>
            </a:pPr>
            <a:r>
              <a:rPr lang="en-US" dirty="0"/>
              <a:t>Mark 12:30-36 </a:t>
            </a:r>
          </a:p>
          <a:p>
            <a:pPr marL="457200" lvl="1" indent="0">
              <a:buNone/>
            </a:pPr>
            <a:r>
              <a:rPr lang="en-US" dirty="0"/>
              <a:t>“And you shall love the Lord your God with all your heart, with all your soul, with all your mind, and with all your strength.”</a:t>
            </a:r>
          </a:p>
          <a:p>
            <a:pPr marL="0" indent="0">
              <a:buNone/>
            </a:pPr>
            <a:r>
              <a:rPr lang="en-US" dirty="0"/>
              <a:t>1 John 2:16</a:t>
            </a:r>
          </a:p>
          <a:p>
            <a:pPr marL="457200" lvl="1" indent="0">
              <a:buNone/>
            </a:pPr>
            <a:r>
              <a:rPr lang="en-US" dirty="0"/>
              <a:t>“For all that is in the world—the lust of the flesh, the lust of the eyes, and the pride of life—is not of the Father but is of the world.”</a:t>
            </a:r>
          </a:p>
          <a:p>
            <a:pPr marL="0" indent="0">
              <a:buNone/>
            </a:pPr>
            <a:r>
              <a:rPr lang="en-US" dirty="0"/>
              <a:t> Galatians 5:24 </a:t>
            </a:r>
          </a:p>
          <a:p>
            <a:pPr marL="457200" lvl="1" indent="0">
              <a:buNone/>
            </a:pPr>
            <a:r>
              <a:rPr lang="en-US" dirty="0"/>
              <a:t>"And those who are Christ’s have crucified the flesh with its passions and desires.”</a:t>
            </a:r>
          </a:p>
          <a:p>
            <a:pPr marL="0" indent="0">
              <a:buNone/>
            </a:pPr>
            <a:r>
              <a:rPr lang="en-US" dirty="0"/>
              <a:t>Philippians 2:3</a:t>
            </a:r>
          </a:p>
          <a:p>
            <a:pPr marL="457200" lvl="1" indent="0">
              <a:buNone/>
            </a:pPr>
            <a:r>
              <a:rPr lang="en-US" dirty="0"/>
              <a:t>"Let nothing be done through selfish ambition or conceit, but in lowliness of mind let each esteem others better than himself.”</a:t>
            </a:r>
          </a:p>
          <a:p>
            <a:pPr marL="457200" lvl="1" indent="0">
              <a:buNone/>
            </a:pPr>
            <a:endParaRPr lang="en-US" dirty="0"/>
          </a:p>
          <a:p>
            <a:pPr marL="457200" lvl="1" indent="0">
              <a:buNone/>
            </a:pPr>
            <a:endParaRPr lang="en-US" dirty="0"/>
          </a:p>
        </p:txBody>
      </p:sp>
      <p:sp>
        <p:nvSpPr>
          <p:cNvPr id="3" name="Slide Number Placeholder 2">
            <a:extLst>
              <a:ext uri="{FF2B5EF4-FFF2-40B4-BE49-F238E27FC236}">
                <a16:creationId xmlns:a16="http://schemas.microsoft.com/office/drawing/2014/main" id="{A7D2D493-99C6-886E-8A4A-54E7413037B5}"/>
              </a:ext>
            </a:extLst>
          </p:cNvPr>
          <p:cNvSpPr>
            <a:spLocks noGrp="1"/>
          </p:cNvSpPr>
          <p:nvPr>
            <p:ph type="sldNum" sz="quarter" idx="12"/>
          </p:nvPr>
        </p:nvSpPr>
        <p:spPr/>
        <p:txBody>
          <a:bodyPr/>
          <a:lstStyle/>
          <a:p>
            <a:fld id="{713146FF-293B-4FA8-BE16-5D670871EC2C}" type="slidenum">
              <a:rPr lang="en-US" smtClean="0"/>
              <a:t>45</a:t>
            </a:fld>
            <a:endParaRPr lang="en-US"/>
          </a:p>
        </p:txBody>
      </p:sp>
    </p:spTree>
    <p:extLst>
      <p:ext uri="{BB962C8B-B14F-4D97-AF65-F5344CB8AC3E}">
        <p14:creationId xmlns:p14="http://schemas.microsoft.com/office/powerpoint/2010/main" val="389610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DAE6FD-77F1-57AB-9F7F-726B3ED491B7}"/>
              </a:ext>
            </a:extLst>
          </p:cNvPr>
          <p:cNvSpPr>
            <a:spLocks noGrp="1"/>
          </p:cNvSpPr>
          <p:nvPr>
            <p:ph type="title"/>
          </p:nvPr>
        </p:nvSpPr>
        <p:spPr/>
        <p:txBody>
          <a:bodyPr>
            <a:normAutofit fontScale="90000"/>
          </a:bodyPr>
          <a:lstStyle/>
          <a:p>
            <a:r>
              <a:rPr lang="en-US" dirty="0"/>
              <a:t>The Word Is Truth and Is Unchanging</a:t>
            </a:r>
          </a:p>
        </p:txBody>
      </p:sp>
      <p:sp>
        <p:nvSpPr>
          <p:cNvPr id="9" name="Content Placeholder 8">
            <a:extLst>
              <a:ext uri="{FF2B5EF4-FFF2-40B4-BE49-F238E27FC236}">
                <a16:creationId xmlns:a16="http://schemas.microsoft.com/office/drawing/2014/main" id="{CC9C59CC-863B-6123-A927-A564A6C0ED51}"/>
              </a:ext>
            </a:extLst>
          </p:cNvPr>
          <p:cNvSpPr>
            <a:spLocks noGrp="1"/>
          </p:cNvSpPr>
          <p:nvPr>
            <p:ph idx="1"/>
          </p:nvPr>
        </p:nvSpPr>
        <p:spPr>
          <a:xfrm>
            <a:off x="628650" y="1130643"/>
            <a:ext cx="7886700" cy="5158945"/>
          </a:xfrm>
        </p:spPr>
        <p:txBody>
          <a:bodyPr>
            <a:normAutofit fontScale="70000" lnSpcReduction="20000"/>
          </a:bodyPr>
          <a:lstStyle/>
          <a:p>
            <a:pPr marL="0" indent="0">
              <a:buNone/>
            </a:pPr>
            <a:r>
              <a:rPr lang="en-US" dirty="0"/>
              <a:t>Proverbs 30:5 </a:t>
            </a:r>
          </a:p>
          <a:p>
            <a:pPr marL="342900" lvl="1" indent="0">
              <a:buNone/>
            </a:pPr>
            <a:r>
              <a:rPr lang="en-US" dirty="0"/>
              <a:t>“Every word of God proves true; He is a shield to those who take refuge in Him.”</a:t>
            </a:r>
          </a:p>
          <a:p>
            <a:pPr marL="0" indent="0">
              <a:buNone/>
            </a:pPr>
            <a:r>
              <a:rPr lang="en-US" dirty="0"/>
              <a:t>John 17:17</a:t>
            </a:r>
          </a:p>
          <a:p>
            <a:pPr marL="342900" lvl="1" indent="0">
              <a:buNone/>
            </a:pPr>
            <a:r>
              <a:rPr lang="en-US" dirty="0"/>
              <a:t>“Sanctify them in the truth; Your word is truth.”</a:t>
            </a:r>
          </a:p>
          <a:p>
            <a:pPr marL="0" indent="0">
              <a:buNone/>
            </a:pPr>
            <a:r>
              <a:rPr lang="en-US" dirty="0"/>
              <a:t>Isaiah 40:8 </a:t>
            </a:r>
          </a:p>
          <a:p>
            <a:pPr marL="342900" lvl="1" indent="0">
              <a:buNone/>
            </a:pPr>
            <a:r>
              <a:rPr lang="en-US" dirty="0"/>
              <a:t>“The grass withers, the flower fades, but the word of our God will stand forever.” </a:t>
            </a:r>
          </a:p>
          <a:p>
            <a:pPr marL="0" indent="0">
              <a:buNone/>
            </a:pPr>
            <a:r>
              <a:rPr lang="en-US" dirty="0"/>
              <a:t>Psalm 119:89 </a:t>
            </a:r>
          </a:p>
          <a:p>
            <a:pPr marL="342900" lvl="1" indent="0">
              <a:buNone/>
            </a:pPr>
            <a:r>
              <a:rPr lang="en-US" dirty="0"/>
              <a:t>“Forever, O Lord, Your word is firmly fixed in the heavens.”</a:t>
            </a:r>
          </a:p>
          <a:p>
            <a:pPr marL="0" indent="0">
              <a:buNone/>
            </a:pPr>
            <a:r>
              <a:rPr lang="en-US" dirty="0"/>
              <a:t>Matthew 24:35 </a:t>
            </a:r>
          </a:p>
          <a:p>
            <a:pPr marL="342900" lvl="1" indent="0">
              <a:buNone/>
            </a:pPr>
            <a:r>
              <a:rPr lang="en-US" dirty="0"/>
              <a:t>“Heaven and earth will pass away, but My words will not pass away.”</a:t>
            </a:r>
          </a:p>
          <a:p>
            <a:pPr marL="0" indent="0">
              <a:buNone/>
            </a:pPr>
            <a:r>
              <a:rPr lang="en-US" dirty="0"/>
              <a:t>1 Peter 1:25 </a:t>
            </a:r>
          </a:p>
          <a:p>
            <a:pPr marL="342900" lvl="1" indent="0">
              <a:buNone/>
            </a:pPr>
            <a:r>
              <a:rPr lang="en-US" dirty="0"/>
              <a:t>“But the word of the Lord remains forever.” And this word is the good news that was preached to you.”</a:t>
            </a:r>
          </a:p>
          <a:p>
            <a:pPr marL="0" indent="0">
              <a:buNone/>
            </a:pPr>
            <a:r>
              <a:rPr lang="en-US" dirty="0"/>
              <a:t>Numbers 23:19</a:t>
            </a:r>
          </a:p>
          <a:p>
            <a:pPr marL="342900" lvl="1" indent="0">
              <a:buNone/>
            </a:pPr>
            <a:r>
              <a:rPr lang="en-US" dirty="0"/>
              <a:t>“God is not man, that he should lie, or a son of man, that he should change his mind. Has he said, and will he not do it? Or has he spoken, and will he not fulfill it?”</a:t>
            </a:r>
          </a:p>
        </p:txBody>
      </p:sp>
      <p:sp>
        <p:nvSpPr>
          <p:cNvPr id="5" name="Date Placeholder 4">
            <a:extLst>
              <a:ext uri="{FF2B5EF4-FFF2-40B4-BE49-F238E27FC236}">
                <a16:creationId xmlns:a16="http://schemas.microsoft.com/office/drawing/2014/main" id="{6D298176-A5E9-F183-AAFB-22A0E05802EC}"/>
              </a:ext>
            </a:extLst>
          </p:cNvPr>
          <p:cNvSpPr>
            <a:spLocks noGrp="1"/>
          </p:cNvSpPr>
          <p:nvPr>
            <p:ph type="dt" sz="half" idx="10"/>
          </p:nvPr>
        </p:nvSpPr>
        <p:spPr/>
        <p:txBody>
          <a:bodyPr/>
          <a:lstStyle/>
          <a:p>
            <a:r>
              <a:rPr lang="en-US"/>
              <a:t>06/11/26</a:t>
            </a:r>
            <a:endParaRPr lang="en-US" dirty="0"/>
          </a:p>
        </p:txBody>
      </p:sp>
      <p:sp>
        <p:nvSpPr>
          <p:cNvPr id="6" name="Footer Placeholder 5">
            <a:extLst>
              <a:ext uri="{FF2B5EF4-FFF2-40B4-BE49-F238E27FC236}">
                <a16:creationId xmlns:a16="http://schemas.microsoft.com/office/drawing/2014/main" id="{3976E03E-2E4E-27E2-5509-DCD1B1F19FCE}"/>
              </a:ext>
            </a:extLst>
          </p:cNvPr>
          <p:cNvSpPr>
            <a:spLocks noGrp="1"/>
          </p:cNvSpPr>
          <p:nvPr>
            <p:ph type="ftr" sz="quarter" idx="11"/>
          </p:nvPr>
        </p:nvSpPr>
        <p:spPr/>
        <p:txBody>
          <a:bodyPr/>
          <a:lstStyle/>
          <a:p>
            <a:r>
              <a:rPr lang="en-US"/>
              <a:t>HG84</a:t>
            </a:r>
            <a:endParaRPr lang="en-US" dirty="0"/>
          </a:p>
        </p:txBody>
      </p:sp>
      <p:sp>
        <p:nvSpPr>
          <p:cNvPr id="7" name="Slide Number Placeholder 6">
            <a:extLst>
              <a:ext uri="{FF2B5EF4-FFF2-40B4-BE49-F238E27FC236}">
                <a16:creationId xmlns:a16="http://schemas.microsoft.com/office/drawing/2014/main" id="{F6B14246-681E-A5D1-FE82-C24EC6C24A0B}"/>
              </a:ext>
            </a:extLst>
          </p:cNvPr>
          <p:cNvSpPr>
            <a:spLocks noGrp="1"/>
          </p:cNvSpPr>
          <p:nvPr>
            <p:ph type="sldNum" sz="quarter" idx="12"/>
          </p:nvPr>
        </p:nvSpPr>
        <p:spPr/>
        <p:txBody>
          <a:bodyPr/>
          <a:lstStyle/>
          <a:p>
            <a:fld id="{713146FF-293B-4FA8-BE16-5D670871EC2C}" type="slidenum">
              <a:rPr lang="en-US" smtClean="0"/>
              <a:t>46</a:t>
            </a:fld>
            <a:endParaRPr lang="en-US" dirty="0"/>
          </a:p>
        </p:txBody>
      </p:sp>
    </p:spTree>
    <p:extLst>
      <p:ext uri="{BB962C8B-B14F-4D97-AF65-F5344CB8AC3E}">
        <p14:creationId xmlns:p14="http://schemas.microsoft.com/office/powerpoint/2010/main" val="2680180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88B3E-FF13-D2D0-7DB2-11DF4CAC5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0FE62-74E4-59E7-5648-96BA7B52EDEF}"/>
              </a:ext>
            </a:extLst>
          </p:cNvPr>
          <p:cNvSpPr>
            <a:spLocks noGrp="1"/>
          </p:cNvSpPr>
          <p:nvPr>
            <p:ph type="title"/>
          </p:nvPr>
        </p:nvSpPr>
        <p:spPr>
          <a:xfrm>
            <a:off x="628650" y="365126"/>
            <a:ext cx="7886700" cy="728447"/>
          </a:xfrm>
        </p:spPr>
        <p:txBody>
          <a:bodyPr>
            <a:normAutofit/>
          </a:bodyPr>
          <a:lstStyle/>
          <a:p>
            <a:r>
              <a:rPr lang="en-US" dirty="0"/>
              <a:t>The Truth Sets Us Free</a:t>
            </a:r>
          </a:p>
        </p:txBody>
      </p:sp>
      <p:sp>
        <p:nvSpPr>
          <p:cNvPr id="4" name="Slide Number Placeholder 3">
            <a:extLst>
              <a:ext uri="{FF2B5EF4-FFF2-40B4-BE49-F238E27FC236}">
                <a16:creationId xmlns:a16="http://schemas.microsoft.com/office/drawing/2014/main" id="{3C9E07C7-4688-697F-F3B7-C0783AADB178}"/>
              </a:ext>
            </a:extLst>
          </p:cNvPr>
          <p:cNvSpPr>
            <a:spLocks noGrp="1"/>
          </p:cNvSpPr>
          <p:nvPr>
            <p:ph type="sldNum" sz="quarter" idx="12"/>
          </p:nvPr>
        </p:nvSpPr>
        <p:spPr/>
        <p:txBody>
          <a:bodyPr/>
          <a:lstStyle/>
          <a:p>
            <a:fld id="{713146FF-293B-4FA8-BE16-5D670871EC2C}" type="slidenum">
              <a:rPr lang="en-US" smtClean="0"/>
              <a:t>47</a:t>
            </a:fld>
            <a:endParaRPr lang="en-US"/>
          </a:p>
        </p:txBody>
      </p:sp>
      <p:graphicFrame>
        <p:nvGraphicFramePr>
          <p:cNvPr id="6" name="Table 5">
            <a:extLst>
              <a:ext uri="{FF2B5EF4-FFF2-40B4-BE49-F238E27FC236}">
                <a16:creationId xmlns:a16="http://schemas.microsoft.com/office/drawing/2014/main" id="{ACCA8924-C2EC-765D-594B-4CA721A23A47}"/>
              </a:ext>
            </a:extLst>
          </p:cNvPr>
          <p:cNvGraphicFramePr>
            <a:graphicFrameLocks noGrp="1"/>
          </p:cNvGraphicFramePr>
          <p:nvPr/>
        </p:nvGraphicFramePr>
        <p:xfrm>
          <a:off x="628650" y="1182357"/>
          <a:ext cx="8021080" cy="5057800"/>
        </p:xfrm>
        <a:graphic>
          <a:graphicData uri="http://schemas.openxmlformats.org/drawingml/2006/table">
            <a:tbl>
              <a:tblPr firstRow="1" bandRow="1">
                <a:tableStyleId>{B301B821-A1FF-4177-AEE7-76D212191A09}</a:tableStyleId>
              </a:tblPr>
              <a:tblGrid>
                <a:gridCol w="1006956">
                  <a:extLst>
                    <a:ext uri="{9D8B030D-6E8A-4147-A177-3AD203B41FA5}">
                      <a16:colId xmlns:a16="http://schemas.microsoft.com/office/drawing/2014/main" val="3624365857"/>
                    </a:ext>
                  </a:extLst>
                </a:gridCol>
                <a:gridCol w="2230695">
                  <a:extLst>
                    <a:ext uri="{9D8B030D-6E8A-4147-A177-3AD203B41FA5}">
                      <a16:colId xmlns:a16="http://schemas.microsoft.com/office/drawing/2014/main" val="2716994919"/>
                    </a:ext>
                  </a:extLst>
                </a:gridCol>
                <a:gridCol w="2042187">
                  <a:extLst>
                    <a:ext uri="{9D8B030D-6E8A-4147-A177-3AD203B41FA5}">
                      <a16:colId xmlns:a16="http://schemas.microsoft.com/office/drawing/2014/main" val="2234931668"/>
                    </a:ext>
                  </a:extLst>
                </a:gridCol>
                <a:gridCol w="2741242">
                  <a:extLst>
                    <a:ext uri="{9D8B030D-6E8A-4147-A177-3AD203B41FA5}">
                      <a16:colId xmlns:a16="http://schemas.microsoft.com/office/drawing/2014/main" val="467184703"/>
                    </a:ext>
                  </a:extLst>
                </a:gridCol>
              </a:tblGrid>
              <a:tr h="453266">
                <a:tc>
                  <a:txBody>
                    <a:bodyPr/>
                    <a:lstStyle/>
                    <a:p>
                      <a:pPr algn="ctr">
                        <a:buNone/>
                      </a:pPr>
                      <a:r>
                        <a:rPr lang="en-US" sz="1200" dirty="0"/>
                        <a:t>Ungodly Love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200" dirty="0"/>
                        <a:t>Supporting Lie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200" dirty="0"/>
                        <a:t>Truth To Correct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200" dirty="0"/>
                        <a:t>Verse </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222667"/>
                  </a:ext>
                </a:extLst>
              </a:tr>
              <a:tr h="464271">
                <a:tc>
                  <a:txBody>
                    <a:bodyPr/>
                    <a:lstStyle/>
                    <a:p>
                      <a:pPr>
                        <a:buNone/>
                      </a:pPr>
                      <a:r>
                        <a:rPr lang="en-US" sz="1200" b="1"/>
                        <a:t>Control</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If I don't control things, everything will fall apart.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God is sovereign and trustworthy.</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a:t>Proverbs 3:5-6</a:t>
                      </a:r>
                      <a:r>
                        <a:rPr lang="en-US" sz="1200"/>
                        <a:t> — "Trust in the LORD with all your heart... He shall direct your paths."</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47924"/>
                  </a:ext>
                </a:extLst>
              </a:tr>
              <a:tr h="464271">
                <a:tc>
                  <a:txBody>
                    <a:bodyPr/>
                    <a:lstStyle/>
                    <a:p>
                      <a:pPr>
                        <a:buNone/>
                      </a:pPr>
                      <a:r>
                        <a:rPr lang="en-US" sz="1200" b="1"/>
                        <a:t>Approval</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My worth depends on what others think of me.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My identity comes from God, not people.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a:t>Galatians 1:10</a:t>
                      </a:r>
                      <a:r>
                        <a:rPr lang="en-US" sz="1200"/>
                        <a:t> — "If I still pleased men, I would not be a bondservant of Christ."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524991"/>
                  </a:ext>
                </a:extLst>
              </a:tr>
              <a:tr h="459110">
                <a:tc>
                  <a:txBody>
                    <a:bodyPr/>
                    <a:lstStyle/>
                    <a:p>
                      <a:pPr>
                        <a:buNone/>
                      </a:pPr>
                      <a:r>
                        <a:rPr lang="en-US" sz="1200" b="1"/>
                        <a:t>Comfort</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Life should be easy and free from difficulty.</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God uses trials to mature and strengthen me.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James 1:2-4</a:t>
                      </a:r>
                      <a:r>
                        <a:rPr lang="en-US" sz="1200" dirty="0"/>
                        <a:t> - "Let patience have its perfect work…you may be perfect and complete."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161782"/>
                  </a:ext>
                </a:extLst>
              </a:tr>
              <a:tr h="453266">
                <a:tc>
                  <a:txBody>
                    <a:bodyPr/>
                    <a:lstStyle/>
                    <a:p>
                      <a:pPr>
                        <a:buNone/>
                      </a:pPr>
                      <a:r>
                        <a:rPr lang="en-US" sz="1200" b="1"/>
                        <a:t>Success</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My value comes from achievement and performance.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My value comes from being God's child.</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1 John 3:1</a:t>
                      </a:r>
                      <a:r>
                        <a:rPr lang="en-US" sz="1200" dirty="0"/>
                        <a:t> — "That we should be called children of God!"</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477921"/>
                  </a:ext>
                </a:extLst>
              </a:tr>
              <a:tr h="464271">
                <a:tc>
                  <a:txBody>
                    <a:bodyPr/>
                    <a:lstStyle/>
                    <a:p>
                      <a:pPr>
                        <a:buNone/>
                      </a:pPr>
                      <a:r>
                        <a:rPr lang="en-US" sz="1200" b="1"/>
                        <a:t>Security</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I am safe only if I have enough resources and control.</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God is my provider and protector.</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Matthew 6:31-33</a:t>
                      </a:r>
                      <a:r>
                        <a:rPr lang="en-US" sz="1200" dirty="0"/>
                        <a:t> — "Your heavenly Father knows that you need all these things."</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6082752"/>
                  </a:ext>
                </a:extLst>
              </a:tr>
              <a:tr h="453266">
                <a:tc>
                  <a:txBody>
                    <a:bodyPr/>
                    <a:lstStyle/>
                    <a:p>
                      <a:pPr>
                        <a:buNone/>
                      </a:pPr>
                      <a:r>
                        <a:rPr lang="en-US" sz="1200" b="1"/>
                        <a:t>Pleasure</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Lasting satisfaction comes from worldly experiences.</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True joy is found in God's presence.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Psalm 16:11</a:t>
                      </a:r>
                      <a:r>
                        <a:rPr lang="en-US" sz="1200" dirty="0"/>
                        <a:t> — "In Your presence is fullness of joy."</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20732"/>
                  </a:ext>
                </a:extLst>
              </a:tr>
              <a:tr h="464271">
                <a:tc>
                  <a:txBody>
                    <a:bodyPr/>
                    <a:lstStyle/>
                    <a:p>
                      <a:pPr>
                        <a:buNone/>
                      </a:pPr>
                      <a:r>
                        <a:rPr lang="en-US" sz="1200" b="1"/>
                        <a:t>Escape</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I need distraction, entertainment, or numbing to cope.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God is my refuge and strength.</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Psalm 46:1</a:t>
                      </a:r>
                      <a:r>
                        <a:rPr lang="en-US" sz="1200" dirty="0"/>
                        <a:t> — "God is our refuge and strength, a very present help in trouble."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016651"/>
                  </a:ext>
                </a:extLst>
              </a:tr>
              <a:tr h="464271">
                <a:tc>
                  <a:txBody>
                    <a:bodyPr/>
                    <a:lstStyle/>
                    <a:p>
                      <a:pPr>
                        <a:buNone/>
                      </a:pPr>
                      <a:r>
                        <a:rPr lang="en-US" sz="1200" b="1"/>
                        <a:t>Status / Significance</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I need to be important to matter.</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Greatness comes through humility and serving others.</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Mark 10:43-45</a:t>
                      </a:r>
                      <a:r>
                        <a:rPr lang="en-US" sz="1200" dirty="0"/>
                        <a:t> - "Whoever desires to become great … shall be your servant."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012398"/>
                  </a:ext>
                </a:extLst>
              </a:tr>
              <a:tr h="464271">
                <a:tc>
                  <a:txBody>
                    <a:bodyPr/>
                    <a:lstStyle/>
                    <a:p>
                      <a:pPr>
                        <a:buNone/>
                      </a:pPr>
                      <a:r>
                        <a:rPr lang="en-US" sz="1200" b="1"/>
                        <a:t>Entitlement / Covetousness</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I deserve what others have.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God gives grace and knows what is best for me.</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a:t>Philippians 2:14</a:t>
                      </a:r>
                      <a:r>
                        <a:rPr lang="en-US" sz="1200"/>
                        <a:t> — "Do all things without complaining and disputing."</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3046052"/>
                  </a:ext>
                </a:extLst>
              </a:tr>
              <a:tr h="453266">
                <a:tc>
                  <a:txBody>
                    <a:bodyPr/>
                    <a:lstStyle/>
                    <a:p>
                      <a:pPr>
                        <a:buNone/>
                      </a:pPr>
                      <a:r>
                        <a:rPr lang="en-US" sz="1200" b="1"/>
                        <a:t>Self-Preservation</a:t>
                      </a:r>
                      <a:endParaRPr lang="en-US" sz="1200"/>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a:t>Protect yourself first.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dirty="0"/>
                        <a:t>Life is found through surrender to Christ.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200" b="1" dirty="0"/>
                        <a:t>Luke 9:24</a:t>
                      </a:r>
                      <a:r>
                        <a:rPr lang="en-US" sz="1200" dirty="0"/>
                        <a:t> — "Whoever loses his life for My sake will save it."</a:t>
                      </a:r>
                    </a:p>
                  </a:txBody>
                  <a:tcPr marL="30806" marR="30806" marT="15403" marB="154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761971"/>
                  </a:ext>
                </a:extLst>
              </a:tr>
            </a:tbl>
          </a:graphicData>
        </a:graphic>
      </p:graphicFrame>
    </p:spTree>
    <p:extLst>
      <p:ext uri="{BB962C8B-B14F-4D97-AF65-F5344CB8AC3E}">
        <p14:creationId xmlns:p14="http://schemas.microsoft.com/office/powerpoint/2010/main" val="3029089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2111-E31A-4787-BDE4-398116ACCA66}"/>
              </a:ext>
            </a:extLst>
          </p:cNvPr>
          <p:cNvSpPr>
            <a:spLocks noGrp="1"/>
          </p:cNvSpPr>
          <p:nvPr>
            <p:ph type="title"/>
          </p:nvPr>
        </p:nvSpPr>
        <p:spPr/>
        <p:txBody>
          <a:bodyPr/>
          <a:lstStyle/>
          <a:p>
            <a:r>
              <a:rPr lang="en-US" dirty="0"/>
              <a:t>Embrace Your Purpose</a:t>
            </a:r>
          </a:p>
        </p:txBody>
      </p:sp>
      <p:sp>
        <p:nvSpPr>
          <p:cNvPr id="3" name="Content Placeholder 2">
            <a:extLst>
              <a:ext uri="{FF2B5EF4-FFF2-40B4-BE49-F238E27FC236}">
                <a16:creationId xmlns:a16="http://schemas.microsoft.com/office/drawing/2014/main" id="{5B30A20B-4FCC-CA11-456A-1E9B47925751}"/>
              </a:ext>
            </a:extLst>
          </p:cNvPr>
          <p:cNvSpPr>
            <a:spLocks noGrp="1"/>
          </p:cNvSpPr>
          <p:nvPr>
            <p:ph idx="1"/>
          </p:nvPr>
        </p:nvSpPr>
        <p:spPr/>
        <p:txBody>
          <a:bodyPr>
            <a:normAutofit fontScale="77500" lnSpcReduction="20000"/>
          </a:bodyPr>
          <a:lstStyle/>
          <a:p>
            <a:pPr marL="0" indent="0">
              <a:buNone/>
            </a:pPr>
            <a:r>
              <a:rPr lang="en-US" dirty="0"/>
              <a:t>Isaiah 43:7</a:t>
            </a:r>
          </a:p>
          <a:p>
            <a:pPr marL="457200" lvl="1" indent="0">
              <a:buNone/>
            </a:pPr>
            <a:r>
              <a:rPr lang="en-US" dirty="0"/>
              <a:t>“Everyone who is called by my name, whom I created </a:t>
            </a:r>
            <a:r>
              <a:rPr lang="en-US" b="1" dirty="0"/>
              <a:t>for my glory</a:t>
            </a:r>
            <a:r>
              <a:rPr lang="en-US" dirty="0"/>
              <a:t>, whom I formed and made.“</a:t>
            </a:r>
          </a:p>
          <a:p>
            <a:pPr marL="0" indent="0">
              <a:buNone/>
            </a:pPr>
            <a:r>
              <a:rPr lang="en-US" dirty="0"/>
              <a:t>1 Corinthians 3:9</a:t>
            </a:r>
          </a:p>
          <a:p>
            <a:pPr marL="457200" lvl="1" indent="0">
              <a:buNone/>
            </a:pPr>
            <a:r>
              <a:rPr lang="en-US" dirty="0"/>
              <a:t>"For we are God's </a:t>
            </a:r>
            <a:r>
              <a:rPr lang="en-US" b="1" dirty="0"/>
              <a:t>fellow workers</a:t>
            </a:r>
            <a:r>
              <a:rPr lang="en-US" dirty="0"/>
              <a:t>….”</a:t>
            </a:r>
          </a:p>
          <a:p>
            <a:pPr marL="0" indent="0">
              <a:buNone/>
            </a:pPr>
            <a:r>
              <a:rPr lang="en-US" dirty="0"/>
              <a:t>Ephesians 2:10</a:t>
            </a:r>
          </a:p>
          <a:p>
            <a:pPr marL="457200" lvl="1" indent="0">
              <a:buNone/>
            </a:pPr>
            <a:r>
              <a:rPr lang="en-US" dirty="0"/>
              <a:t>"For we are His workmanship, created in Christ Jesus for</a:t>
            </a:r>
            <a:r>
              <a:rPr lang="en-US" b="1" dirty="0"/>
              <a:t> good works</a:t>
            </a:r>
            <a:r>
              <a:rPr lang="en-US" dirty="0"/>
              <a:t>, which God prepared beforehand that we should walk in them.“</a:t>
            </a:r>
          </a:p>
          <a:p>
            <a:pPr marL="0" indent="0">
              <a:buNone/>
            </a:pPr>
            <a:r>
              <a:rPr lang="en-US" dirty="0"/>
              <a:t>2 Corinthians 5:20</a:t>
            </a:r>
          </a:p>
          <a:p>
            <a:pPr marL="457200" lvl="1" indent="0">
              <a:buNone/>
            </a:pPr>
            <a:r>
              <a:rPr lang="en-US" dirty="0"/>
              <a:t>“…we are </a:t>
            </a:r>
            <a:r>
              <a:rPr lang="en-US" b="1" dirty="0"/>
              <a:t>ambassadors</a:t>
            </a:r>
            <a:r>
              <a:rPr lang="en-US" dirty="0"/>
              <a:t> for Christ, God making his appeal through us…."</a:t>
            </a:r>
          </a:p>
          <a:p>
            <a:pPr marL="0" indent="0">
              <a:buNone/>
            </a:pPr>
            <a:r>
              <a:rPr lang="en-US" dirty="0"/>
              <a:t>1 Corinthians 10:31: </a:t>
            </a:r>
          </a:p>
          <a:p>
            <a:pPr marL="457200" lvl="1" indent="0">
              <a:buNone/>
            </a:pPr>
            <a:r>
              <a:rPr lang="en-US" dirty="0"/>
              <a:t>"So, whether you eat or drink, or </a:t>
            </a:r>
            <a:r>
              <a:rPr lang="en-US" b="1" dirty="0"/>
              <a:t>whatever you do</a:t>
            </a:r>
            <a:r>
              <a:rPr lang="en-US" dirty="0"/>
              <a:t>, </a:t>
            </a:r>
            <a:r>
              <a:rPr lang="en-US" b="1" dirty="0"/>
              <a:t>do all to the glory of God</a:t>
            </a:r>
            <a:r>
              <a:rPr lang="en-US" dirty="0"/>
              <a:t>.“</a:t>
            </a:r>
          </a:p>
          <a:p>
            <a:pPr marL="0" indent="0">
              <a:buNone/>
            </a:pPr>
            <a:r>
              <a:rPr lang="en-US" dirty="0"/>
              <a:t>Matthew 5:16</a:t>
            </a:r>
          </a:p>
          <a:p>
            <a:pPr marL="457200" lvl="1" indent="0">
              <a:buNone/>
            </a:pPr>
            <a:r>
              <a:rPr lang="en-US" dirty="0"/>
              <a:t>“…let your light shine before others, so…they may see your</a:t>
            </a:r>
            <a:r>
              <a:rPr lang="en-US" b="1" dirty="0"/>
              <a:t> good works</a:t>
            </a:r>
            <a:r>
              <a:rPr lang="en-US" dirty="0"/>
              <a:t> and </a:t>
            </a:r>
            <a:r>
              <a:rPr lang="en-US" b="1" dirty="0"/>
              <a:t>give glory to your Father </a:t>
            </a:r>
            <a:r>
              <a:rPr lang="en-US" dirty="0"/>
              <a:t>who is in heaven.“</a:t>
            </a:r>
          </a:p>
        </p:txBody>
      </p:sp>
      <p:sp>
        <p:nvSpPr>
          <p:cNvPr id="4" name="Slide Number Placeholder 3">
            <a:extLst>
              <a:ext uri="{FF2B5EF4-FFF2-40B4-BE49-F238E27FC236}">
                <a16:creationId xmlns:a16="http://schemas.microsoft.com/office/drawing/2014/main" id="{8B399491-039B-BAF9-352D-BDDC080E169E}"/>
              </a:ext>
            </a:extLst>
          </p:cNvPr>
          <p:cNvSpPr>
            <a:spLocks noGrp="1"/>
          </p:cNvSpPr>
          <p:nvPr>
            <p:ph type="sldNum" sz="quarter" idx="12"/>
          </p:nvPr>
        </p:nvSpPr>
        <p:spPr/>
        <p:txBody>
          <a:bodyPr/>
          <a:lstStyle/>
          <a:p>
            <a:fld id="{713146FF-293B-4FA8-BE16-5D670871EC2C}" type="slidenum">
              <a:rPr lang="en-US" smtClean="0"/>
              <a:t>48</a:t>
            </a:fld>
            <a:endParaRPr lang="en-US"/>
          </a:p>
        </p:txBody>
      </p:sp>
    </p:spTree>
    <p:extLst>
      <p:ext uri="{BB962C8B-B14F-4D97-AF65-F5344CB8AC3E}">
        <p14:creationId xmlns:p14="http://schemas.microsoft.com/office/powerpoint/2010/main" val="2688077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47F0-DA8C-4200-2A29-64874CEDBF94}"/>
              </a:ext>
            </a:extLst>
          </p:cNvPr>
          <p:cNvSpPr>
            <a:spLocks noGrp="1"/>
          </p:cNvSpPr>
          <p:nvPr>
            <p:ph type="title"/>
          </p:nvPr>
        </p:nvSpPr>
        <p:spPr/>
        <p:txBody>
          <a:bodyPr>
            <a:normAutofit fontScale="90000"/>
          </a:bodyPr>
          <a:lstStyle/>
          <a:p>
            <a:r>
              <a:rPr lang="en-US" dirty="0"/>
              <a:t>Embrace The Truth: Trust and Obey</a:t>
            </a:r>
          </a:p>
        </p:txBody>
      </p:sp>
      <p:sp>
        <p:nvSpPr>
          <p:cNvPr id="7" name="Slide Number Placeholder 6">
            <a:extLst>
              <a:ext uri="{FF2B5EF4-FFF2-40B4-BE49-F238E27FC236}">
                <a16:creationId xmlns:a16="http://schemas.microsoft.com/office/drawing/2014/main" id="{D54FB596-9D93-1BB3-A663-FECCB7342BC4}"/>
              </a:ext>
            </a:extLst>
          </p:cNvPr>
          <p:cNvSpPr>
            <a:spLocks noGrp="1"/>
          </p:cNvSpPr>
          <p:nvPr>
            <p:ph type="sldNum" sz="quarter" idx="12"/>
          </p:nvPr>
        </p:nvSpPr>
        <p:spPr/>
        <p:txBody>
          <a:bodyPr/>
          <a:lstStyle/>
          <a:p>
            <a:fld id="{713146FF-293B-4FA8-BE16-5D670871EC2C}" type="slidenum">
              <a:rPr lang="en-US" smtClean="0"/>
              <a:t>49</a:t>
            </a:fld>
            <a:endParaRPr lang="en-US"/>
          </a:p>
        </p:txBody>
      </p:sp>
      <p:graphicFrame>
        <p:nvGraphicFramePr>
          <p:cNvPr id="15" name="Content Placeholder 14">
            <a:extLst>
              <a:ext uri="{FF2B5EF4-FFF2-40B4-BE49-F238E27FC236}">
                <a16:creationId xmlns:a16="http://schemas.microsoft.com/office/drawing/2014/main" id="{B8775E32-32FF-47BB-1734-42C852BC08D8}"/>
              </a:ext>
            </a:extLst>
          </p:cNvPr>
          <p:cNvGraphicFramePr>
            <a:graphicFrameLocks noGrp="1"/>
          </p:cNvGraphicFramePr>
          <p:nvPr>
            <p:ph idx="1"/>
            <p:extLst>
              <p:ext uri="{D42A27DB-BD31-4B8C-83A1-F6EECF244321}">
                <p14:modId xmlns:p14="http://schemas.microsoft.com/office/powerpoint/2010/main" val="3954918935"/>
              </p:ext>
            </p:extLst>
          </p:nvPr>
        </p:nvGraphicFramePr>
        <p:xfrm>
          <a:off x="628650" y="1278925"/>
          <a:ext cx="7981950" cy="4605927"/>
        </p:xfrm>
        <a:graphic>
          <a:graphicData uri="http://schemas.openxmlformats.org/drawingml/2006/table">
            <a:tbl>
              <a:tblPr firstRow="1" bandRow="1">
                <a:tableStyleId>{B301B821-A1FF-4177-AEE7-76D212191A09}</a:tableStyleId>
              </a:tblPr>
              <a:tblGrid>
                <a:gridCol w="2199216">
                  <a:extLst>
                    <a:ext uri="{9D8B030D-6E8A-4147-A177-3AD203B41FA5}">
                      <a16:colId xmlns:a16="http://schemas.microsoft.com/office/drawing/2014/main" val="2115813384"/>
                    </a:ext>
                  </a:extLst>
                </a:gridCol>
                <a:gridCol w="2319866">
                  <a:extLst>
                    <a:ext uri="{9D8B030D-6E8A-4147-A177-3AD203B41FA5}">
                      <a16:colId xmlns:a16="http://schemas.microsoft.com/office/drawing/2014/main" val="2326552370"/>
                    </a:ext>
                  </a:extLst>
                </a:gridCol>
                <a:gridCol w="3462868">
                  <a:extLst>
                    <a:ext uri="{9D8B030D-6E8A-4147-A177-3AD203B41FA5}">
                      <a16:colId xmlns:a16="http://schemas.microsoft.com/office/drawing/2014/main" val="2467177454"/>
                    </a:ext>
                  </a:extLst>
                </a:gridCol>
              </a:tblGrid>
              <a:tr h="226754">
                <a:tc>
                  <a:txBody>
                    <a:bodyPr/>
                    <a:lstStyle/>
                    <a:p>
                      <a:pPr>
                        <a:buNone/>
                      </a:pPr>
                      <a:r>
                        <a:rPr lang="en-US" sz="1400"/>
                        <a:t>Truth To Embrace</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Response</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Key NKJV Verse</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9606868"/>
                  </a:ext>
                </a:extLst>
              </a:tr>
              <a:tr h="566885">
                <a:tc>
                  <a:txBody>
                    <a:bodyPr/>
                    <a:lstStyle/>
                    <a:p>
                      <a:pPr>
                        <a:buNone/>
                      </a:pPr>
                      <a:r>
                        <a:rPr lang="en-US" sz="1400" b="1"/>
                        <a:t>God loves me.</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trust His heart toward me.</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Romans 8:32</a:t>
                      </a:r>
                      <a:r>
                        <a:rPr lang="en-US" sz="1400"/>
                        <a:t> — "He who did not spare His own Son..."</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3445715"/>
                  </a:ext>
                </a:extLst>
              </a:tr>
              <a:tr h="736951">
                <a:tc>
                  <a:txBody>
                    <a:bodyPr/>
                    <a:lstStyle/>
                    <a:p>
                      <a:pPr>
                        <a:buNone/>
                      </a:pPr>
                      <a:r>
                        <a:rPr lang="en-US" sz="1400" b="1"/>
                        <a:t>God has all wisdom.</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seek His understanding above my own.</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Proverbs 3:5-6</a:t>
                      </a:r>
                      <a:r>
                        <a:rPr lang="en-US" sz="1400"/>
                        <a:t> — "Trust in the Lord... and lean not on your own understanding."</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739614"/>
                  </a:ext>
                </a:extLst>
              </a:tr>
              <a:tr h="764503">
                <a:tc>
                  <a:txBody>
                    <a:bodyPr/>
                    <a:lstStyle/>
                    <a:p>
                      <a:pPr>
                        <a:buNone/>
                      </a:pPr>
                      <a:r>
                        <a:rPr lang="en-US" sz="1400" b="1"/>
                        <a:t>God has a purpose and plan.</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follow His direction even when I do not understand.</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Romans 8:28</a:t>
                      </a:r>
                      <a:r>
                        <a:rPr lang="en-US" sz="1400"/>
                        <a:t> — "All things work together for good to those who love God, to those who are the called according to His purpose."</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6935010"/>
                  </a:ext>
                </a:extLst>
              </a:tr>
              <a:tr h="566885">
                <a:tc>
                  <a:txBody>
                    <a:bodyPr/>
                    <a:lstStyle/>
                    <a:p>
                      <a:pPr>
                        <a:buNone/>
                      </a:pPr>
                      <a:r>
                        <a:rPr lang="en-US" sz="1400" b="1"/>
                        <a:t>God has all power.</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trust Him to accomplish what He intends.</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Jeremiah 32:17</a:t>
                      </a:r>
                      <a:r>
                        <a:rPr lang="en-US" sz="1400"/>
                        <a:t> — "There is nothing too hard for You."</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687550"/>
                  </a:ext>
                </a:extLst>
              </a:tr>
              <a:tr h="566885">
                <a:tc>
                  <a:txBody>
                    <a:bodyPr/>
                    <a:lstStyle/>
                    <a:p>
                      <a:pPr>
                        <a:buNone/>
                      </a:pPr>
                      <a:r>
                        <a:rPr lang="en-US" sz="1400" b="1"/>
                        <a:t>God equips me.</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step forward in faith.</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2 Timothy 3:17</a:t>
                      </a:r>
                      <a:r>
                        <a:rPr lang="en-US" sz="1400"/>
                        <a:t> — "Thoroughly equipped for every good work."</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754278"/>
                  </a:ext>
                </a:extLst>
              </a:tr>
              <a:tr h="566885">
                <a:tc>
                  <a:txBody>
                    <a:bodyPr/>
                    <a:lstStyle/>
                    <a:p>
                      <a:pPr>
                        <a:buNone/>
                      </a:pPr>
                      <a:r>
                        <a:rPr lang="en-US" sz="1400" b="1"/>
                        <a:t>God empowers me.</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depend upon Him rather than myself.</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a:t>Philippians 2:13</a:t>
                      </a:r>
                      <a:r>
                        <a:rPr lang="en-US" sz="1400"/>
                        <a:t> — "It is God who works in you both to will and to do."</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8861189"/>
                  </a:ext>
                </a:extLst>
              </a:tr>
              <a:tr h="566885">
                <a:tc>
                  <a:txBody>
                    <a:bodyPr/>
                    <a:lstStyle/>
                    <a:p>
                      <a:pPr>
                        <a:buNone/>
                      </a:pPr>
                      <a:r>
                        <a:rPr lang="en-US" sz="1400" b="1"/>
                        <a:t>God is worthy.</a:t>
                      </a:r>
                      <a:endParaRPr lang="en-US" sz="1400"/>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I obey Him and follow Jesus.</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b="1" dirty="0"/>
                        <a:t>John 14:15</a:t>
                      </a:r>
                      <a:r>
                        <a:rPr lang="en-US" sz="1400" dirty="0"/>
                        <a:t> — "If you love Me, keep My commandments."</a:t>
                      </a:r>
                    </a:p>
                  </a:txBody>
                  <a:tcPr marL="56689" marR="56689" marT="28344" marB="283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411482"/>
                  </a:ext>
                </a:extLst>
              </a:tr>
            </a:tbl>
          </a:graphicData>
        </a:graphic>
      </p:graphicFrame>
    </p:spTree>
    <p:extLst>
      <p:ext uri="{BB962C8B-B14F-4D97-AF65-F5344CB8AC3E}">
        <p14:creationId xmlns:p14="http://schemas.microsoft.com/office/powerpoint/2010/main" val="3599267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40B2-98DA-06E8-D44A-045D746E1AAF}"/>
              </a:ext>
            </a:extLst>
          </p:cNvPr>
          <p:cNvSpPr>
            <a:spLocks noGrp="1"/>
          </p:cNvSpPr>
          <p:nvPr>
            <p:ph type="title"/>
          </p:nvPr>
        </p:nvSpPr>
        <p:spPr>
          <a:xfrm>
            <a:off x="628650" y="365127"/>
            <a:ext cx="7886700" cy="739774"/>
          </a:xfrm>
        </p:spPr>
        <p:txBody>
          <a:bodyPr>
            <a:normAutofit/>
          </a:bodyPr>
          <a:lstStyle/>
          <a:p>
            <a:r>
              <a:rPr lang="en-US" dirty="0"/>
              <a:t>Opening Prayer</a:t>
            </a:r>
          </a:p>
        </p:txBody>
      </p:sp>
      <p:sp>
        <p:nvSpPr>
          <p:cNvPr id="4" name="Content Placeholder 3">
            <a:extLst>
              <a:ext uri="{FF2B5EF4-FFF2-40B4-BE49-F238E27FC236}">
                <a16:creationId xmlns:a16="http://schemas.microsoft.com/office/drawing/2014/main" id="{D20E5512-64BF-504F-542B-BFA5921AD648}"/>
              </a:ext>
            </a:extLst>
          </p:cNvPr>
          <p:cNvSpPr>
            <a:spLocks noGrp="1"/>
          </p:cNvSpPr>
          <p:nvPr>
            <p:ph idx="1"/>
          </p:nvPr>
        </p:nvSpPr>
        <p:spPr>
          <a:xfrm>
            <a:off x="628650" y="1231900"/>
            <a:ext cx="7886700" cy="4945064"/>
          </a:xfrm>
        </p:spPr>
        <p:txBody>
          <a:bodyPr>
            <a:normAutofit/>
          </a:bodyPr>
          <a:lstStyle/>
          <a:p>
            <a:pPr marL="0" indent="0">
              <a:buNone/>
            </a:pPr>
            <a:r>
              <a:rPr lang="en-US" sz="2400" dirty="0"/>
              <a:t>Heavenly Father, Thank You For This Opportunity.</a:t>
            </a:r>
          </a:p>
          <a:p>
            <a:pPr marL="0" indent="0">
              <a:buNone/>
            </a:pPr>
            <a:r>
              <a:rPr lang="en-US" sz="2400" dirty="0"/>
              <a:t>Give Me Words To Deliver Your Message.</a:t>
            </a:r>
          </a:p>
          <a:p>
            <a:pPr marL="0" indent="0">
              <a:buNone/>
            </a:pPr>
            <a:r>
              <a:rPr lang="en-US" sz="2400" dirty="0"/>
              <a:t>Give Us Eyes To See All Things From Your Perspective.</a:t>
            </a:r>
          </a:p>
          <a:p>
            <a:pPr marL="0" indent="0">
              <a:buNone/>
            </a:pPr>
            <a:r>
              <a:rPr lang="en-US" sz="2400" dirty="0"/>
              <a:t>Give Us Ears To Hear Your Voice And Follow Where You Lead.</a:t>
            </a:r>
          </a:p>
          <a:p>
            <a:pPr marL="0" indent="0">
              <a:buNone/>
            </a:pPr>
            <a:r>
              <a:rPr lang="en-US" sz="2400" dirty="0"/>
              <a:t>Lead Us Into Truth, Understanding, and Alignment.</a:t>
            </a:r>
          </a:p>
          <a:p>
            <a:pPr marL="0" indent="0">
              <a:buNone/>
            </a:pPr>
            <a:r>
              <a:rPr lang="en-US" sz="2400" dirty="0"/>
              <a:t>Help Us Perfect The Flow Of Your Love And Be Transformed Into The People You Intended Us To Be.</a:t>
            </a:r>
          </a:p>
          <a:p>
            <a:pPr marL="0" indent="0">
              <a:buNone/>
            </a:pPr>
            <a:r>
              <a:rPr lang="en-US" sz="2400" dirty="0"/>
              <a:t>Help Us Bring Glory To You In ALL We Do and Become a Bright Beacon For Your Kingdom.</a:t>
            </a:r>
          </a:p>
          <a:p>
            <a:pPr marL="0" indent="0">
              <a:buNone/>
            </a:pPr>
            <a:r>
              <a:rPr lang="en-US" sz="2400" dirty="0"/>
              <a:t>We Ask This In Jesus’ Name. AMEN.</a:t>
            </a:r>
          </a:p>
        </p:txBody>
      </p:sp>
      <p:sp>
        <p:nvSpPr>
          <p:cNvPr id="3" name="Slide Number Placeholder 2">
            <a:extLst>
              <a:ext uri="{FF2B5EF4-FFF2-40B4-BE49-F238E27FC236}">
                <a16:creationId xmlns:a16="http://schemas.microsoft.com/office/drawing/2014/main" id="{48837A8D-10DF-96D3-5F89-E3A6FDB1D14C}"/>
              </a:ext>
            </a:extLst>
          </p:cNvPr>
          <p:cNvSpPr>
            <a:spLocks noGrp="1"/>
          </p:cNvSpPr>
          <p:nvPr>
            <p:ph type="sldNum" sz="quarter" idx="12"/>
          </p:nvPr>
        </p:nvSpPr>
        <p:spPr/>
        <p:txBody>
          <a:bodyPr/>
          <a:lstStyle/>
          <a:p>
            <a:fld id="{713146FF-293B-4FA8-BE16-5D670871EC2C}" type="slidenum">
              <a:rPr lang="en-US" smtClean="0"/>
              <a:pPr/>
              <a:t>5</a:t>
            </a:fld>
            <a:endParaRPr lang="en-US"/>
          </a:p>
        </p:txBody>
      </p:sp>
    </p:spTree>
    <p:extLst>
      <p:ext uri="{BB962C8B-B14F-4D97-AF65-F5344CB8AC3E}">
        <p14:creationId xmlns:p14="http://schemas.microsoft.com/office/powerpoint/2010/main" val="49820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215A-393A-0692-182E-466D0A134025}"/>
              </a:ext>
            </a:extLst>
          </p:cNvPr>
          <p:cNvSpPr>
            <a:spLocks noGrp="1"/>
          </p:cNvSpPr>
          <p:nvPr>
            <p:ph type="title"/>
          </p:nvPr>
        </p:nvSpPr>
        <p:spPr/>
        <p:txBody>
          <a:bodyPr/>
          <a:lstStyle/>
          <a:p>
            <a:r>
              <a:rPr lang="en-US" dirty="0"/>
              <a:t>Transformation By Grace</a:t>
            </a:r>
          </a:p>
        </p:txBody>
      </p:sp>
      <p:sp>
        <p:nvSpPr>
          <p:cNvPr id="3" name="Content Placeholder 2">
            <a:extLst>
              <a:ext uri="{FF2B5EF4-FFF2-40B4-BE49-F238E27FC236}">
                <a16:creationId xmlns:a16="http://schemas.microsoft.com/office/drawing/2014/main" id="{4CF625AD-543E-ECE4-CE74-1F45E83F563D}"/>
              </a:ext>
            </a:extLst>
          </p:cNvPr>
          <p:cNvSpPr>
            <a:spLocks noGrp="1"/>
          </p:cNvSpPr>
          <p:nvPr>
            <p:ph idx="1"/>
          </p:nvPr>
        </p:nvSpPr>
        <p:spPr>
          <a:xfrm>
            <a:off x="628650" y="1231902"/>
            <a:ext cx="7886700" cy="3600609"/>
          </a:xfrm>
        </p:spPr>
        <p:txBody>
          <a:bodyPr>
            <a:normAutofit fontScale="55000" lnSpcReduction="20000"/>
          </a:bodyPr>
          <a:lstStyle/>
          <a:p>
            <a:pPr marL="0" indent="0">
              <a:buNone/>
            </a:pPr>
            <a:r>
              <a:rPr lang="en-US" dirty="0"/>
              <a:t>Ephesians 4:22-24</a:t>
            </a:r>
          </a:p>
          <a:p>
            <a:pPr marL="457200" lvl="1" indent="0">
              <a:buNone/>
            </a:pPr>
            <a:r>
              <a:rPr lang="en-US" dirty="0"/>
              <a:t>“…</a:t>
            </a:r>
            <a:r>
              <a:rPr lang="en-US" b="1" dirty="0"/>
              <a:t>put off</a:t>
            </a:r>
            <a:r>
              <a:rPr lang="en-US" dirty="0"/>
              <a:t>, concerning your former conduct, the </a:t>
            </a:r>
            <a:r>
              <a:rPr lang="en-US" b="1" dirty="0"/>
              <a:t>old man </a:t>
            </a:r>
            <a:r>
              <a:rPr lang="en-US" dirty="0"/>
              <a:t>which grows corrupt according to the deceitful lusts, and be renewed in the spirit of your mind, and that you </a:t>
            </a:r>
            <a:r>
              <a:rPr lang="en-US" b="1" dirty="0"/>
              <a:t>put on the new man </a:t>
            </a:r>
            <a:r>
              <a:rPr lang="en-US" dirty="0"/>
              <a:t>which was created according to God, in true righteousness and holiness.”</a:t>
            </a:r>
          </a:p>
          <a:p>
            <a:pPr marL="0" indent="0">
              <a:buNone/>
            </a:pPr>
            <a:r>
              <a:rPr lang="en-US" dirty="0"/>
              <a:t>Romans 6:6</a:t>
            </a:r>
          </a:p>
          <a:p>
            <a:pPr marL="457200" lvl="1" indent="0">
              <a:buNone/>
            </a:pPr>
            <a:r>
              <a:rPr lang="en-US" dirty="0"/>
              <a:t>“We know that our </a:t>
            </a:r>
            <a:r>
              <a:rPr lang="en-US" b="1" dirty="0"/>
              <a:t>old self was crucified </a:t>
            </a:r>
            <a:r>
              <a:rPr lang="en-US" dirty="0"/>
              <a:t>with Him in order that the body of sin might be brought to nothing, so that we would no longer be enslaved to sin.”</a:t>
            </a:r>
          </a:p>
          <a:p>
            <a:pPr marL="0" indent="0">
              <a:buNone/>
            </a:pPr>
            <a:r>
              <a:rPr lang="en-US" dirty="0"/>
              <a:t>Romans 6:4</a:t>
            </a:r>
          </a:p>
          <a:p>
            <a:pPr marL="457200" lvl="1" indent="0">
              <a:buNone/>
            </a:pPr>
            <a:r>
              <a:rPr lang="en-US" dirty="0"/>
              <a:t>“Therefore we were </a:t>
            </a:r>
            <a:r>
              <a:rPr lang="en-US" b="1" dirty="0"/>
              <a:t>buried with Him</a:t>
            </a:r>
            <a:r>
              <a:rPr lang="en-US" dirty="0"/>
              <a:t> through baptism into death, that just as Christ was </a:t>
            </a:r>
            <a:r>
              <a:rPr lang="en-US" b="1" dirty="0"/>
              <a:t>raised from the dead</a:t>
            </a:r>
            <a:r>
              <a:rPr lang="en-US" dirty="0"/>
              <a:t> by the glory of the Father, even so we also should walk in newness of life.”</a:t>
            </a:r>
          </a:p>
          <a:p>
            <a:pPr marL="0" indent="0">
              <a:buNone/>
            </a:pPr>
            <a:r>
              <a:rPr lang="en-US" dirty="0"/>
              <a:t>Romans 13:14</a:t>
            </a:r>
          </a:p>
          <a:p>
            <a:pPr marL="457200" lvl="1" indent="0">
              <a:buNone/>
            </a:pPr>
            <a:r>
              <a:rPr lang="en-US" dirty="0"/>
              <a:t>“But </a:t>
            </a:r>
            <a:r>
              <a:rPr lang="en-US" b="1" dirty="0"/>
              <a:t>put on the Lord Jesus Christ</a:t>
            </a:r>
            <a:r>
              <a:rPr lang="en-US" dirty="0"/>
              <a:t>, and make no provision for the flesh, to fulfill its lusts.”</a:t>
            </a:r>
          </a:p>
          <a:p>
            <a:pPr marL="0" indent="0">
              <a:buNone/>
            </a:pPr>
            <a:r>
              <a:rPr lang="en-US" dirty="0"/>
              <a:t>Galatians 2:20</a:t>
            </a:r>
          </a:p>
          <a:p>
            <a:pPr marL="457200" lvl="1" indent="0">
              <a:buNone/>
            </a:pPr>
            <a:r>
              <a:rPr lang="en-US" dirty="0"/>
              <a:t>“I have been </a:t>
            </a:r>
            <a:r>
              <a:rPr lang="en-US" b="1" dirty="0"/>
              <a:t>crucified with Christ</a:t>
            </a:r>
            <a:r>
              <a:rPr lang="en-US" dirty="0"/>
              <a:t>; it is no longer I who live, but </a:t>
            </a:r>
            <a:r>
              <a:rPr lang="en-US" b="1" dirty="0"/>
              <a:t>Christ lives in </a:t>
            </a:r>
            <a:r>
              <a:rPr lang="en-US" dirty="0"/>
              <a:t>me; and the life which I now live in the flesh I live by faith in the Son of God, who loved me and gave Himself for me.”</a:t>
            </a:r>
          </a:p>
          <a:p>
            <a:pPr marL="457200" lvl="1"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7F55AE1-C5D2-E76D-F9B4-5FA3BC28915C}"/>
              </a:ext>
            </a:extLst>
          </p:cNvPr>
          <p:cNvSpPr>
            <a:spLocks noGrp="1"/>
          </p:cNvSpPr>
          <p:nvPr>
            <p:ph type="sldNum" sz="quarter" idx="12"/>
          </p:nvPr>
        </p:nvSpPr>
        <p:spPr/>
        <p:txBody>
          <a:bodyPr/>
          <a:lstStyle/>
          <a:p>
            <a:fld id="{713146FF-293B-4FA8-BE16-5D670871EC2C}" type="slidenum">
              <a:rPr lang="en-US" smtClean="0"/>
              <a:t>50</a:t>
            </a:fld>
            <a:endParaRPr lang="en-US"/>
          </a:p>
        </p:txBody>
      </p:sp>
      <p:sp>
        <p:nvSpPr>
          <p:cNvPr id="5" name="Rectangle 4">
            <a:extLst>
              <a:ext uri="{FF2B5EF4-FFF2-40B4-BE49-F238E27FC236}">
                <a16:creationId xmlns:a16="http://schemas.microsoft.com/office/drawing/2014/main" id="{267B6849-DAD2-BAD3-4B96-A1019C244D58}"/>
              </a:ext>
            </a:extLst>
          </p:cNvPr>
          <p:cNvSpPr/>
          <p:nvPr/>
        </p:nvSpPr>
        <p:spPr>
          <a:xfrm>
            <a:off x="2411617" y="4621427"/>
            <a:ext cx="1051343"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t>Crucify Flesh Desires </a:t>
            </a:r>
          </a:p>
          <a:p>
            <a:pPr algn="ctr"/>
            <a:r>
              <a:rPr lang="en-US" sz="1200" dirty="0"/>
              <a:t>– Nail To Cross</a:t>
            </a:r>
          </a:p>
          <a:p>
            <a:pPr algn="ctr"/>
            <a:r>
              <a:rPr lang="en-US" sz="1200" dirty="0"/>
              <a:t>– Cut Off The Old Motives </a:t>
            </a:r>
          </a:p>
        </p:txBody>
      </p:sp>
      <p:sp>
        <p:nvSpPr>
          <p:cNvPr id="6" name="Rectangle 5">
            <a:extLst>
              <a:ext uri="{FF2B5EF4-FFF2-40B4-BE49-F238E27FC236}">
                <a16:creationId xmlns:a16="http://schemas.microsoft.com/office/drawing/2014/main" id="{29DFAEAA-CE7A-3A36-31CD-62B87EC29AE7}"/>
              </a:ext>
            </a:extLst>
          </p:cNvPr>
          <p:cNvSpPr/>
          <p:nvPr/>
        </p:nvSpPr>
        <p:spPr>
          <a:xfrm>
            <a:off x="3574369" y="4619368"/>
            <a:ext cx="1047046"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t>Put Off </a:t>
            </a:r>
          </a:p>
          <a:p>
            <a:pPr algn="ctr"/>
            <a:r>
              <a:rPr lang="en-US" sz="1200" b="1" dirty="0"/>
              <a:t>The Old Man</a:t>
            </a:r>
          </a:p>
          <a:p>
            <a:pPr algn="ctr"/>
            <a:r>
              <a:rPr lang="en-US" sz="1400" dirty="0"/>
              <a:t>- </a:t>
            </a:r>
            <a:r>
              <a:rPr lang="en-US" sz="1200" dirty="0"/>
              <a:t>Bury In Grave With Jesus</a:t>
            </a:r>
          </a:p>
          <a:p>
            <a:pPr algn="ctr"/>
            <a:r>
              <a:rPr lang="en-US" sz="1200" dirty="0"/>
              <a:t>- Dead To Sin</a:t>
            </a:r>
          </a:p>
        </p:txBody>
      </p:sp>
      <p:sp>
        <p:nvSpPr>
          <p:cNvPr id="7" name="Rectangle 6">
            <a:extLst>
              <a:ext uri="{FF2B5EF4-FFF2-40B4-BE49-F238E27FC236}">
                <a16:creationId xmlns:a16="http://schemas.microsoft.com/office/drawing/2014/main" id="{3B86FD74-F09C-B8AD-23E1-101A42AB6EA4}"/>
              </a:ext>
            </a:extLst>
          </p:cNvPr>
          <p:cNvSpPr/>
          <p:nvPr/>
        </p:nvSpPr>
        <p:spPr>
          <a:xfrm>
            <a:off x="4732827" y="4621427"/>
            <a:ext cx="1164167"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t>Put On </a:t>
            </a:r>
          </a:p>
          <a:p>
            <a:pPr algn="ctr"/>
            <a:r>
              <a:rPr lang="en-US" sz="1200" b="1" dirty="0"/>
              <a:t>The New Man</a:t>
            </a:r>
            <a:r>
              <a:rPr lang="en-US" sz="1200" dirty="0"/>
              <a:t> </a:t>
            </a:r>
          </a:p>
          <a:p>
            <a:pPr algn="ctr"/>
            <a:r>
              <a:rPr lang="en-US" sz="1400" dirty="0"/>
              <a:t>-</a:t>
            </a:r>
            <a:r>
              <a:rPr lang="en-US" sz="1200" dirty="0"/>
              <a:t> Put On Christ</a:t>
            </a:r>
          </a:p>
          <a:p>
            <a:pPr algn="ctr"/>
            <a:r>
              <a:rPr lang="en-US" sz="1200" dirty="0"/>
              <a:t>- Washed, Raised Into New Life</a:t>
            </a:r>
          </a:p>
        </p:txBody>
      </p:sp>
      <p:sp>
        <p:nvSpPr>
          <p:cNvPr id="8" name="Rectangle 7">
            <a:extLst>
              <a:ext uri="{FF2B5EF4-FFF2-40B4-BE49-F238E27FC236}">
                <a16:creationId xmlns:a16="http://schemas.microsoft.com/office/drawing/2014/main" id="{137824F0-B79D-BA43-D55B-6F5E70872899}"/>
              </a:ext>
            </a:extLst>
          </p:cNvPr>
          <p:cNvSpPr/>
          <p:nvPr/>
        </p:nvSpPr>
        <p:spPr>
          <a:xfrm>
            <a:off x="6011561" y="4619368"/>
            <a:ext cx="1164167" cy="120062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t>&lt;Holy Spirit&gt;</a:t>
            </a:r>
          </a:p>
          <a:p>
            <a:pPr algn="ctr"/>
            <a:r>
              <a:rPr lang="en-US" sz="1200" b="1" dirty="0"/>
              <a:t>Transform By Grace</a:t>
            </a:r>
          </a:p>
          <a:p>
            <a:r>
              <a:rPr lang="en-US" sz="1200" dirty="0"/>
              <a:t>- Christ Forms</a:t>
            </a:r>
          </a:p>
          <a:p>
            <a:r>
              <a:rPr lang="en-US" sz="1200" dirty="0"/>
              <a:t>- Image Restored</a:t>
            </a:r>
          </a:p>
        </p:txBody>
      </p:sp>
      <p:sp>
        <p:nvSpPr>
          <p:cNvPr id="9" name="Rectangle 8">
            <a:extLst>
              <a:ext uri="{FF2B5EF4-FFF2-40B4-BE49-F238E27FC236}">
                <a16:creationId xmlns:a16="http://schemas.microsoft.com/office/drawing/2014/main" id="{27FFA38A-3707-D50F-76EF-E14D89BA77FA}"/>
              </a:ext>
            </a:extLst>
          </p:cNvPr>
          <p:cNvSpPr/>
          <p:nvPr/>
        </p:nvSpPr>
        <p:spPr>
          <a:xfrm>
            <a:off x="7290839" y="4619369"/>
            <a:ext cx="753413"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t>Apply To </a:t>
            </a:r>
          </a:p>
          <a:p>
            <a:pPr algn="ctr"/>
            <a:r>
              <a:rPr lang="en-US" sz="1200" dirty="0"/>
              <a:t>Good Works Before You</a:t>
            </a:r>
          </a:p>
        </p:txBody>
      </p:sp>
      <p:sp>
        <p:nvSpPr>
          <p:cNvPr id="10" name="Rectangle 9">
            <a:extLst>
              <a:ext uri="{FF2B5EF4-FFF2-40B4-BE49-F238E27FC236}">
                <a16:creationId xmlns:a16="http://schemas.microsoft.com/office/drawing/2014/main" id="{6416DB77-5455-39BF-2918-3C9E67B0140A}"/>
              </a:ext>
            </a:extLst>
          </p:cNvPr>
          <p:cNvSpPr/>
          <p:nvPr/>
        </p:nvSpPr>
        <p:spPr>
          <a:xfrm>
            <a:off x="8155829" y="4631725"/>
            <a:ext cx="753412" cy="11820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t>Shine as </a:t>
            </a:r>
          </a:p>
          <a:p>
            <a:pPr algn="ctr"/>
            <a:r>
              <a:rPr lang="en-US" sz="1200" dirty="0"/>
              <a:t> Beacon,</a:t>
            </a:r>
          </a:p>
          <a:p>
            <a:pPr algn="ctr"/>
            <a:r>
              <a:rPr lang="en-US" sz="1200" dirty="0"/>
              <a:t>Bear Fruit For Kingdom</a:t>
            </a:r>
          </a:p>
        </p:txBody>
      </p:sp>
      <p:cxnSp>
        <p:nvCxnSpPr>
          <p:cNvPr id="12" name="Connector: Elbow 11">
            <a:extLst>
              <a:ext uri="{FF2B5EF4-FFF2-40B4-BE49-F238E27FC236}">
                <a16:creationId xmlns:a16="http://schemas.microsoft.com/office/drawing/2014/main" id="{09ED9323-751F-FA2D-D1F4-98ACBD2487E6}"/>
              </a:ext>
            </a:extLst>
          </p:cNvPr>
          <p:cNvCxnSpPr>
            <a:cxnSpLocks/>
            <a:stCxn id="9" idx="0"/>
            <a:endCxn id="61" idx="1"/>
          </p:cNvCxnSpPr>
          <p:nvPr/>
        </p:nvCxnSpPr>
        <p:spPr>
          <a:xfrm rot="16200000" flipH="1" flipV="1">
            <a:off x="3734417" y="1286550"/>
            <a:ext cx="600309" cy="7265949"/>
          </a:xfrm>
          <a:prstGeom prst="bentConnector4">
            <a:avLst>
              <a:gd name="adj1" fmla="val -38081"/>
              <a:gd name="adj2" fmla="val 10314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8B33C96-2CAA-9BC5-FF9A-A887572C03C6}"/>
              </a:ext>
            </a:extLst>
          </p:cNvPr>
          <p:cNvSpPr/>
          <p:nvPr/>
        </p:nvSpPr>
        <p:spPr>
          <a:xfrm>
            <a:off x="1399050" y="5947094"/>
            <a:ext cx="913716" cy="59610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t>&lt;Holy Spirit&gt;</a:t>
            </a:r>
          </a:p>
          <a:p>
            <a:pPr algn="ctr"/>
            <a:r>
              <a:rPr lang="en-US" sz="1200" dirty="0"/>
              <a:t>Conscience, Conviction</a:t>
            </a:r>
          </a:p>
        </p:txBody>
      </p:sp>
      <p:cxnSp>
        <p:nvCxnSpPr>
          <p:cNvPr id="16" name="Connector: Elbow 15">
            <a:extLst>
              <a:ext uri="{FF2B5EF4-FFF2-40B4-BE49-F238E27FC236}">
                <a16:creationId xmlns:a16="http://schemas.microsoft.com/office/drawing/2014/main" id="{24D15BC1-97AE-4CC5-A532-F6846DE353F7}"/>
              </a:ext>
            </a:extLst>
          </p:cNvPr>
          <p:cNvCxnSpPr>
            <a:cxnSpLocks/>
            <a:stCxn id="14" idx="1"/>
            <a:endCxn id="61" idx="2"/>
          </p:cNvCxnSpPr>
          <p:nvPr/>
        </p:nvCxnSpPr>
        <p:spPr>
          <a:xfrm rot="10800000">
            <a:off x="815362" y="5819989"/>
            <a:ext cx="583688" cy="425156"/>
          </a:xfrm>
          <a:prstGeom prst="bentConnector2">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CDB76E9-34A7-9B3A-CC72-9276FBBB7122}"/>
              </a:ext>
            </a:extLst>
          </p:cNvPr>
          <p:cNvCxnSpPr>
            <a:cxnSpLocks/>
            <a:stCxn id="5" idx="3"/>
            <a:endCxn id="6" idx="1"/>
          </p:cNvCxnSpPr>
          <p:nvPr/>
        </p:nvCxnSpPr>
        <p:spPr>
          <a:xfrm flipV="1">
            <a:off x="3462960" y="5219681"/>
            <a:ext cx="111411" cy="20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4D526CD-39D9-8000-2D9D-FA105A22FB00}"/>
              </a:ext>
            </a:extLst>
          </p:cNvPr>
          <p:cNvCxnSpPr>
            <a:cxnSpLocks/>
            <a:stCxn id="6" idx="3"/>
            <a:endCxn id="7" idx="1"/>
          </p:cNvCxnSpPr>
          <p:nvPr/>
        </p:nvCxnSpPr>
        <p:spPr>
          <a:xfrm>
            <a:off x="4621415" y="5219681"/>
            <a:ext cx="111410" cy="20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7C1F621-2762-B06E-9773-9C2E5DA80FF7}"/>
              </a:ext>
            </a:extLst>
          </p:cNvPr>
          <p:cNvCxnSpPr>
            <a:cxnSpLocks/>
            <a:stCxn id="7" idx="3"/>
            <a:endCxn id="8" idx="1"/>
          </p:cNvCxnSpPr>
          <p:nvPr/>
        </p:nvCxnSpPr>
        <p:spPr>
          <a:xfrm flipV="1">
            <a:off x="5896994" y="5219681"/>
            <a:ext cx="114567" cy="205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836FB08E-9368-E3D4-4641-DA3F99C800F2}"/>
              </a:ext>
            </a:extLst>
          </p:cNvPr>
          <p:cNvCxnSpPr>
            <a:cxnSpLocks/>
            <a:stCxn id="8" idx="3"/>
            <a:endCxn id="9" idx="1"/>
          </p:cNvCxnSpPr>
          <p:nvPr/>
        </p:nvCxnSpPr>
        <p:spPr>
          <a:xfrm>
            <a:off x="7175728" y="5219681"/>
            <a:ext cx="115111"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B06C954-2A2D-12BB-33D7-AFED5DEA4DA0}"/>
              </a:ext>
            </a:extLst>
          </p:cNvPr>
          <p:cNvCxnSpPr>
            <a:cxnSpLocks/>
            <a:stCxn id="9" idx="3"/>
            <a:endCxn id="10" idx="1"/>
          </p:cNvCxnSpPr>
          <p:nvPr/>
        </p:nvCxnSpPr>
        <p:spPr>
          <a:xfrm>
            <a:off x="8044252" y="5219680"/>
            <a:ext cx="111579" cy="308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DDD5A2E-FD2D-562B-1582-0F94421F1079}"/>
              </a:ext>
            </a:extLst>
          </p:cNvPr>
          <p:cNvSpPr/>
          <p:nvPr/>
        </p:nvSpPr>
        <p:spPr>
          <a:xfrm>
            <a:off x="1394252" y="4461479"/>
            <a:ext cx="4502741" cy="116691"/>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dirty="0"/>
              <a:t>&lt;Act In Faith&gt;</a:t>
            </a:r>
          </a:p>
        </p:txBody>
      </p:sp>
      <p:sp>
        <p:nvSpPr>
          <p:cNvPr id="61" name="Rectangle 60">
            <a:extLst>
              <a:ext uri="{FF2B5EF4-FFF2-40B4-BE49-F238E27FC236}">
                <a16:creationId xmlns:a16="http://schemas.microsoft.com/office/drawing/2014/main" id="{FE63ECB2-5674-D09A-3690-112D659F838B}"/>
              </a:ext>
            </a:extLst>
          </p:cNvPr>
          <p:cNvSpPr/>
          <p:nvPr/>
        </p:nvSpPr>
        <p:spPr>
          <a:xfrm>
            <a:off x="401597" y="4619367"/>
            <a:ext cx="827533"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t>Christlike?</a:t>
            </a:r>
          </a:p>
          <a:p>
            <a:pPr algn="ctr"/>
            <a:r>
              <a:rPr lang="en-US" sz="1200" dirty="0"/>
              <a:t>- Humble</a:t>
            </a:r>
          </a:p>
          <a:p>
            <a:pPr algn="ctr"/>
            <a:r>
              <a:rPr lang="en-US" sz="1200" dirty="0"/>
              <a:t>- Obedient</a:t>
            </a:r>
          </a:p>
          <a:p>
            <a:pPr algn="ctr"/>
            <a:r>
              <a:rPr lang="en-US" sz="1200" dirty="0"/>
              <a:t>- Serving</a:t>
            </a:r>
          </a:p>
          <a:p>
            <a:pPr algn="ctr"/>
            <a:r>
              <a:rPr lang="en-US" sz="1200" dirty="0"/>
              <a:t>- Sacrificing</a:t>
            </a:r>
          </a:p>
          <a:p>
            <a:pPr algn="ctr"/>
            <a:r>
              <a:rPr lang="en-US" sz="1200" dirty="0"/>
              <a:t>- Forgiving</a:t>
            </a:r>
          </a:p>
        </p:txBody>
      </p:sp>
      <p:cxnSp>
        <p:nvCxnSpPr>
          <p:cNvPr id="63" name="Connector: Elbow 62">
            <a:extLst>
              <a:ext uri="{FF2B5EF4-FFF2-40B4-BE49-F238E27FC236}">
                <a16:creationId xmlns:a16="http://schemas.microsoft.com/office/drawing/2014/main" id="{6E58AB86-5ED4-5F43-B6AC-1431F97FAC58}"/>
              </a:ext>
            </a:extLst>
          </p:cNvPr>
          <p:cNvCxnSpPr>
            <a:cxnSpLocks/>
            <a:stCxn id="99" idx="3"/>
            <a:endCxn id="5" idx="1"/>
          </p:cNvCxnSpPr>
          <p:nvPr/>
        </p:nvCxnSpPr>
        <p:spPr>
          <a:xfrm flipV="1">
            <a:off x="2296505" y="5221738"/>
            <a:ext cx="115110" cy="823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53B325C9-D8BB-3A5D-1766-A8CB51BB03C7}"/>
              </a:ext>
            </a:extLst>
          </p:cNvPr>
          <p:cNvSpPr/>
          <p:nvPr/>
        </p:nvSpPr>
        <p:spPr>
          <a:xfrm>
            <a:off x="1315533" y="4629665"/>
            <a:ext cx="980972" cy="12006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200" b="1" dirty="0"/>
              <a:t>Repent</a:t>
            </a:r>
          </a:p>
          <a:p>
            <a:pPr algn="ctr"/>
            <a:r>
              <a:rPr lang="en-US" sz="1200" dirty="0"/>
              <a:t>- Admit Gap</a:t>
            </a:r>
          </a:p>
          <a:p>
            <a:pPr algn="ctr"/>
            <a:r>
              <a:rPr lang="en-US" sz="1200" dirty="0"/>
              <a:t>- Reject Lies</a:t>
            </a:r>
          </a:p>
          <a:p>
            <a:pPr algn="ctr"/>
            <a:r>
              <a:rPr lang="en-US" sz="1200" dirty="0"/>
              <a:t>-Turn To God</a:t>
            </a:r>
          </a:p>
        </p:txBody>
      </p:sp>
      <p:cxnSp>
        <p:nvCxnSpPr>
          <p:cNvPr id="103" name="Connector: Elbow 102">
            <a:extLst>
              <a:ext uri="{FF2B5EF4-FFF2-40B4-BE49-F238E27FC236}">
                <a16:creationId xmlns:a16="http://schemas.microsoft.com/office/drawing/2014/main" id="{72DCEDB6-BA62-8089-5E00-4114B9715CD6}"/>
              </a:ext>
            </a:extLst>
          </p:cNvPr>
          <p:cNvCxnSpPr>
            <a:cxnSpLocks/>
            <a:stCxn id="99" idx="2"/>
            <a:endCxn id="14" idx="0"/>
          </p:cNvCxnSpPr>
          <p:nvPr/>
        </p:nvCxnSpPr>
        <p:spPr>
          <a:xfrm rot="16200000" flipH="1">
            <a:off x="1772562" y="5863747"/>
            <a:ext cx="116807" cy="49889"/>
          </a:xfrm>
          <a:prstGeom prst="bentConnector3">
            <a:avLst>
              <a:gd name="adj1" fmla="val 50000"/>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034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94D5-4177-C3A6-6383-F41EB245DF7F}"/>
              </a:ext>
            </a:extLst>
          </p:cNvPr>
          <p:cNvSpPr>
            <a:spLocks noGrp="1"/>
          </p:cNvSpPr>
          <p:nvPr>
            <p:ph type="title"/>
          </p:nvPr>
        </p:nvSpPr>
        <p:spPr/>
        <p:txBody>
          <a:bodyPr>
            <a:normAutofit fontScale="90000"/>
          </a:bodyPr>
          <a:lstStyle/>
          <a:p>
            <a:r>
              <a:rPr lang="en-US" dirty="0"/>
              <a:t>Declaration: Transformation By Grace</a:t>
            </a:r>
          </a:p>
        </p:txBody>
      </p:sp>
      <p:sp>
        <p:nvSpPr>
          <p:cNvPr id="3" name="Content Placeholder 2">
            <a:extLst>
              <a:ext uri="{FF2B5EF4-FFF2-40B4-BE49-F238E27FC236}">
                <a16:creationId xmlns:a16="http://schemas.microsoft.com/office/drawing/2014/main" id="{D7C18281-296A-BAD6-6A92-3668FE3A24C9}"/>
              </a:ext>
            </a:extLst>
          </p:cNvPr>
          <p:cNvSpPr>
            <a:spLocks noGrp="1"/>
          </p:cNvSpPr>
          <p:nvPr>
            <p:ph idx="1"/>
          </p:nvPr>
        </p:nvSpPr>
        <p:spPr/>
        <p:txBody>
          <a:bodyPr>
            <a:normAutofit fontScale="70000" lnSpcReduction="20000"/>
          </a:bodyPr>
          <a:lstStyle/>
          <a:p>
            <a:pPr marL="0" indent="0">
              <a:buNone/>
            </a:pPr>
            <a:r>
              <a:rPr lang="en-US" dirty="0"/>
              <a:t>I Father, because You first loved me, I choose to love You above all else.</a:t>
            </a:r>
          </a:p>
          <a:p>
            <a:pPr marL="0" indent="0">
              <a:buNone/>
            </a:pPr>
            <a:r>
              <a:rPr lang="en-US" dirty="0"/>
              <a:t>I repent of ungodly loves, worldly desires, and the lies that have shaped my thinking and limited my growth. I choose to embrace Your truth and align my heart with Your purposes.</a:t>
            </a:r>
          </a:p>
          <a:p>
            <a:pPr marL="0" indent="0">
              <a:buNone/>
            </a:pPr>
            <a:r>
              <a:rPr lang="en-US" dirty="0"/>
              <a:t>I believe that Your ways are good, Your wisdom is perfect, Your plans are trustworthy, and Your power is sufficient. I choose to trust You, follow You, and obey You.</a:t>
            </a:r>
          </a:p>
          <a:p>
            <a:pPr marL="0" indent="0">
              <a:buNone/>
            </a:pPr>
            <a:r>
              <a:rPr lang="en-US" dirty="0"/>
              <a:t>I crucify the flesh and its ungodly desires. I put off the old man and his old ways. I put on Christ and embrace the new life You have given me.</a:t>
            </a:r>
          </a:p>
          <a:p>
            <a:pPr marL="0" indent="0">
              <a:buNone/>
            </a:pPr>
            <a:r>
              <a:rPr lang="en-US" dirty="0"/>
              <a:t>Holy Spirit, renew my mind, transform my character, and form Christ within me. Teach me to walk in the Spirit and produce the fruit of love, joy, peace, patience, kindness, goodness, faithfulness, gentleness, and self-control.</a:t>
            </a:r>
          </a:p>
          <a:p>
            <a:pPr marL="0" indent="0">
              <a:buNone/>
            </a:pPr>
            <a:r>
              <a:rPr lang="en-US" dirty="0"/>
              <a:t>I will live life with purpose. I will do all things as unto the Lord, and I will do all things for the glory of God.</a:t>
            </a:r>
          </a:p>
          <a:p>
            <a:pPr marL="0" indent="0">
              <a:buNone/>
            </a:pPr>
            <a:r>
              <a:rPr lang="en-US" dirty="0"/>
              <a:t>Apart from You I can do nothing, but through Christ all things are possible. I trust You. I obey You. I make myself available for Your purpose.</a:t>
            </a:r>
          </a:p>
          <a:p>
            <a:pPr marL="0" indent="0">
              <a:buNone/>
            </a:pPr>
            <a:r>
              <a:rPr lang="en-US" dirty="0"/>
              <a:t>In Jesus' name, Amen.</a:t>
            </a:r>
          </a:p>
        </p:txBody>
      </p:sp>
      <p:sp>
        <p:nvSpPr>
          <p:cNvPr id="4" name="Slide Number Placeholder 3">
            <a:extLst>
              <a:ext uri="{FF2B5EF4-FFF2-40B4-BE49-F238E27FC236}">
                <a16:creationId xmlns:a16="http://schemas.microsoft.com/office/drawing/2014/main" id="{7B774B2C-00E0-893D-1C28-CAF4BF1A789A}"/>
              </a:ext>
            </a:extLst>
          </p:cNvPr>
          <p:cNvSpPr>
            <a:spLocks noGrp="1"/>
          </p:cNvSpPr>
          <p:nvPr>
            <p:ph type="sldNum" sz="quarter" idx="12"/>
          </p:nvPr>
        </p:nvSpPr>
        <p:spPr/>
        <p:txBody>
          <a:bodyPr/>
          <a:lstStyle/>
          <a:p>
            <a:fld id="{713146FF-293B-4FA8-BE16-5D670871EC2C}" type="slidenum">
              <a:rPr lang="en-US" smtClean="0"/>
              <a:t>51</a:t>
            </a:fld>
            <a:endParaRPr lang="en-US"/>
          </a:p>
        </p:txBody>
      </p:sp>
    </p:spTree>
    <p:extLst>
      <p:ext uri="{BB962C8B-B14F-4D97-AF65-F5344CB8AC3E}">
        <p14:creationId xmlns:p14="http://schemas.microsoft.com/office/powerpoint/2010/main" val="22205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A0AAFD-A51B-E079-CFCD-BDBDF8D6932E}"/>
              </a:ext>
            </a:extLst>
          </p:cNvPr>
          <p:cNvSpPr>
            <a:spLocks noGrp="1"/>
          </p:cNvSpPr>
          <p:nvPr>
            <p:ph type="title"/>
          </p:nvPr>
        </p:nvSpPr>
        <p:spPr/>
        <p:txBody>
          <a:bodyPr/>
          <a:lstStyle/>
          <a:p>
            <a:r>
              <a:rPr lang="en-US" dirty="0"/>
              <a:t>Flow God’s Love To Others</a:t>
            </a:r>
          </a:p>
        </p:txBody>
      </p:sp>
      <p:sp>
        <p:nvSpPr>
          <p:cNvPr id="9" name="Content Placeholder 8">
            <a:extLst>
              <a:ext uri="{FF2B5EF4-FFF2-40B4-BE49-F238E27FC236}">
                <a16:creationId xmlns:a16="http://schemas.microsoft.com/office/drawing/2014/main" id="{313F8ECA-F330-5E67-B61C-B35810EC1C5B}"/>
              </a:ext>
            </a:extLst>
          </p:cNvPr>
          <p:cNvSpPr>
            <a:spLocks noGrp="1"/>
          </p:cNvSpPr>
          <p:nvPr>
            <p:ph idx="1"/>
          </p:nvPr>
        </p:nvSpPr>
        <p:spPr>
          <a:xfrm>
            <a:off x="628650" y="1231900"/>
            <a:ext cx="7886700" cy="3046404"/>
          </a:xfrm>
        </p:spPr>
        <p:txBody>
          <a:bodyPr>
            <a:normAutofit fontScale="85000" lnSpcReduction="20000"/>
          </a:bodyPr>
          <a:lstStyle/>
          <a:p>
            <a:pPr marL="0" indent="0">
              <a:buNone/>
            </a:pPr>
            <a:r>
              <a:rPr lang="en-US" dirty="0"/>
              <a:t>John 13:34-35</a:t>
            </a:r>
          </a:p>
          <a:p>
            <a:pPr marL="457200" lvl="1" indent="0">
              <a:buNone/>
            </a:pPr>
            <a:r>
              <a:rPr lang="en-US" dirty="0"/>
              <a:t>“A new commandment I give to you, that you love one another: just as I have loved you, you also are to love one another. By this all people will know that you are my disciples, if you have love for one another.”</a:t>
            </a:r>
          </a:p>
          <a:p>
            <a:pPr marL="0" indent="0">
              <a:buNone/>
            </a:pPr>
            <a:r>
              <a:rPr lang="en-US" dirty="0"/>
              <a:t>1 John 4:7</a:t>
            </a:r>
          </a:p>
          <a:p>
            <a:pPr marL="457200" lvl="1" indent="0">
              <a:buNone/>
            </a:pPr>
            <a:r>
              <a:rPr lang="en-US" dirty="0"/>
              <a:t>“Beloved, let us love one another, for love is from God, and whoever loves has been born of God and knows God.”</a:t>
            </a:r>
          </a:p>
          <a:p>
            <a:pPr marL="0" indent="0">
              <a:buNone/>
            </a:pPr>
            <a:r>
              <a:rPr lang="en-US" dirty="0"/>
              <a:t>1 John 4:12</a:t>
            </a:r>
          </a:p>
          <a:p>
            <a:pPr marL="457200" lvl="1" indent="0">
              <a:buNone/>
            </a:pPr>
            <a:r>
              <a:rPr lang="en-US" dirty="0"/>
              <a:t>“No one has ever seen God; if we love one another, God abides in us and his love is perfected in us.”</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7" name="Slide Number Placeholder 6">
            <a:extLst>
              <a:ext uri="{FF2B5EF4-FFF2-40B4-BE49-F238E27FC236}">
                <a16:creationId xmlns:a16="http://schemas.microsoft.com/office/drawing/2014/main" id="{7AE08612-16ED-8B28-08AE-E555909C09C4}"/>
              </a:ext>
            </a:extLst>
          </p:cNvPr>
          <p:cNvSpPr>
            <a:spLocks noGrp="1"/>
          </p:cNvSpPr>
          <p:nvPr>
            <p:ph type="sldNum" sz="quarter" idx="12"/>
          </p:nvPr>
        </p:nvSpPr>
        <p:spPr/>
        <p:txBody>
          <a:bodyPr/>
          <a:lstStyle/>
          <a:p>
            <a:fld id="{713146FF-293B-4FA8-BE16-5D670871EC2C}" type="slidenum">
              <a:rPr lang="en-US" smtClean="0"/>
              <a:t>52</a:t>
            </a:fld>
            <a:endParaRPr lang="en-US"/>
          </a:p>
        </p:txBody>
      </p:sp>
      <p:sp>
        <p:nvSpPr>
          <p:cNvPr id="11" name="TextBox 10">
            <a:extLst>
              <a:ext uri="{FF2B5EF4-FFF2-40B4-BE49-F238E27FC236}">
                <a16:creationId xmlns:a16="http://schemas.microsoft.com/office/drawing/2014/main" id="{5A173A99-AA05-D01F-C5EC-6222315B51C4}"/>
              </a:ext>
            </a:extLst>
          </p:cNvPr>
          <p:cNvSpPr txBox="1"/>
          <p:nvPr/>
        </p:nvSpPr>
        <p:spPr>
          <a:xfrm>
            <a:off x="2038879" y="4547870"/>
            <a:ext cx="1291277" cy="486287"/>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God Loves Us, Sent His Son</a:t>
            </a:r>
          </a:p>
        </p:txBody>
      </p:sp>
      <p:sp>
        <p:nvSpPr>
          <p:cNvPr id="12" name="TextBox 11">
            <a:extLst>
              <a:ext uri="{FF2B5EF4-FFF2-40B4-BE49-F238E27FC236}">
                <a16:creationId xmlns:a16="http://schemas.microsoft.com/office/drawing/2014/main" id="{7A431E73-EF8C-D0BA-0514-C0298598D179}"/>
              </a:ext>
            </a:extLst>
          </p:cNvPr>
          <p:cNvSpPr txBox="1"/>
          <p:nvPr/>
        </p:nvSpPr>
        <p:spPr>
          <a:xfrm>
            <a:off x="1987123" y="5367353"/>
            <a:ext cx="1399413" cy="701731"/>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See God’s Love, Respond, Submit, </a:t>
            </a:r>
          </a:p>
          <a:p>
            <a:pPr algn="ctr"/>
            <a:r>
              <a:rPr lang="en-US" sz="1400" dirty="0"/>
              <a:t>Become Disciples</a:t>
            </a:r>
          </a:p>
        </p:txBody>
      </p:sp>
      <p:sp>
        <p:nvSpPr>
          <p:cNvPr id="13" name="TextBox 12">
            <a:extLst>
              <a:ext uri="{FF2B5EF4-FFF2-40B4-BE49-F238E27FC236}">
                <a16:creationId xmlns:a16="http://schemas.microsoft.com/office/drawing/2014/main" id="{415D1710-BC31-CDF6-95DF-27985371CE3B}"/>
              </a:ext>
            </a:extLst>
          </p:cNvPr>
          <p:cNvSpPr txBox="1"/>
          <p:nvPr/>
        </p:nvSpPr>
        <p:spPr>
          <a:xfrm>
            <a:off x="3552074" y="4546371"/>
            <a:ext cx="1432979" cy="1348061"/>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God Works In Us: </a:t>
            </a:r>
          </a:p>
          <a:p>
            <a:pPr algn="ctr"/>
            <a:r>
              <a:rPr lang="en-US" sz="1400" dirty="0"/>
              <a:t>Compassion, Obedience,</a:t>
            </a:r>
          </a:p>
          <a:p>
            <a:pPr algn="ctr"/>
            <a:r>
              <a:rPr lang="en-US" sz="1400" dirty="0"/>
              <a:t>Transform, Regenerate,</a:t>
            </a:r>
          </a:p>
          <a:p>
            <a:pPr algn="ctr"/>
            <a:r>
              <a:rPr lang="en-US" sz="1400" dirty="0"/>
              <a:t>Christ Forms</a:t>
            </a:r>
          </a:p>
        </p:txBody>
      </p:sp>
      <p:sp>
        <p:nvSpPr>
          <p:cNvPr id="14" name="TextBox 13">
            <a:extLst>
              <a:ext uri="{FF2B5EF4-FFF2-40B4-BE49-F238E27FC236}">
                <a16:creationId xmlns:a16="http://schemas.microsoft.com/office/drawing/2014/main" id="{8190C1E6-213C-F27C-14CA-AE11E5906D19}"/>
              </a:ext>
            </a:extLst>
          </p:cNvPr>
          <p:cNvSpPr txBox="1"/>
          <p:nvPr/>
        </p:nvSpPr>
        <p:spPr>
          <a:xfrm>
            <a:off x="5150981" y="4543121"/>
            <a:ext cx="1648081" cy="917174"/>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We See Others</a:t>
            </a:r>
          </a:p>
          <a:p>
            <a:pPr algn="ctr"/>
            <a:r>
              <a:rPr lang="en-US" sz="1400" dirty="0"/>
              <a:t> As God Sees Them, </a:t>
            </a:r>
          </a:p>
          <a:p>
            <a:pPr algn="ctr"/>
            <a:r>
              <a:rPr lang="en-US" sz="1400" dirty="0"/>
              <a:t>Have Compassion,</a:t>
            </a:r>
          </a:p>
          <a:p>
            <a:pPr algn="ctr"/>
            <a:r>
              <a:rPr lang="en-US" sz="1400" dirty="0"/>
              <a:t>Chose to Serve Them</a:t>
            </a:r>
          </a:p>
        </p:txBody>
      </p:sp>
      <p:sp>
        <p:nvSpPr>
          <p:cNvPr id="15" name="TextBox 14">
            <a:extLst>
              <a:ext uri="{FF2B5EF4-FFF2-40B4-BE49-F238E27FC236}">
                <a16:creationId xmlns:a16="http://schemas.microsoft.com/office/drawing/2014/main" id="{695F411E-5C1D-F948-C62C-B4080E5BB2F4}"/>
              </a:ext>
            </a:extLst>
          </p:cNvPr>
          <p:cNvSpPr txBox="1"/>
          <p:nvPr/>
        </p:nvSpPr>
        <p:spPr>
          <a:xfrm>
            <a:off x="7012214" y="4479906"/>
            <a:ext cx="1711141" cy="486287"/>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They See/Feel God </a:t>
            </a:r>
          </a:p>
          <a:p>
            <a:pPr algn="ctr"/>
            <a:r>
              <a:rPr lang="en-US" sz="1400" dirty="0"/>
              <a:t>In Action Through Us</a:t>
            </a:r>
          </a:p>
        </p:txBody>
      </p:sp>
      <p:sp>
        <p:nvSpPr>
          <p:cNvPr id="17" name="TextBox 16">
            <a:extLst>
              <a:ext uri="{FF2B5EF4-FFF2-40B4-BE49-F238E27FC236}">
                <a16:creationId xmlns:a16="http://schemas.microsoft.com/office/drawing/2014/main" id="{161E6839-61FB-066E-3DCC-51B26AFF10C4}"/>
              </a:ext>
            </a:extLst>
          </p:cNvPr>
          <p:cNvSpPr txBox="1"/>
          <p:nvPr/>
        </p:nvSpPr>
        <p:spPr>
          <a:xfrm>
            <a:off x="7021352" y="5655187"/>
            <a:ext cx="1702003" cy="486287"/>
          </a:xfrm>
          <a:prstGeom prst="rect">
            <a:avLst/>
          </a:prstGeom>
          <a:solidFill>
            <a:schemeClr val="accent1">
              <a:lumMod val="20000"/>
              <a:lumOff val="80000"/>
            </a:schemeClr>
          </a:solidFill>
          <a:ln>
            <a:solidFill>
              <a:schemeClr val="tx1"/>
            </a:solidFill>
          </a:ln>
        </p:spPr>
        <p:txBody>
          <a:bodyPr wrap="square" lIns="45720" tIns="27432" rIns="45720" bIns="27432">
            <a:spAutoFit/>
          </a:bodyPr>
          <a:lstStyle/>
          <a:p>
            <a:pPr algn="ctr"/>
            <a:r>
              <a:rPr lang="en-US" sz="1400" dirty="0"/>
              <a:t>Become Disciples Following Jesus</a:t>
            </a:r>
          </a:p>
        </p:txBody>
      </p:sp>
      <p:sp>
        <p:nvSpPr>
          <p:cNvPr id="18" name="TextBox 17">
            <a:extLst>
              <a:ext uri="{FF2B5EF4-FFF2-40B4-BE49-F238E27FC236}">
                <a16:creationId xmlns:a16="http://schemas.microsoft.com/office/drawing/2014/main" id="{21C87F67-48E8-C247-12B2-0AFC9C9B7C2F}"/>
              </a:ext>
            </a:extLst>
          </p:cNvPr>
          <p:cNvSpPr txBox="1"/>
          <p:nvPr/>
        </p:nvSpPr>
        <p:spPr>
          <a:xfrm>
            <a:off x="5138474" y="5593573"/>
            <a:ext cx="1681057" cy="486287"/>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God’s Love Flows Through Us To Others</a:t>
            </a:r>
          </a:p>
        </p:txBody>
      </p:sp>
      <p:sp>
        <p:nvSpPr>
          <p:cNvPr id="19" name="TextBox 18">
            <a:extLst>
              <a:ext uri="{FF2B5EF4-FFF2-40B4-BE49-F238E27FC236}">
                <a16:creationId xmlns:a16="http://schemas.microsoft.com/office/drawing/2014/main" id="{5984D4E8-43C1-F1E5-F812-98BD94AFF225}"/>
              </a:ext>
            </a:extLst>
          </p:cNvPr>
          <p:cNvSpPr txBox="1"/>
          <p:nvPr/>
        </p:nvSpPr>
        <p:spPr>
          <a:xfrm>
            <a:off x="416528" y="4547870"/>
            <a:ext cx="1405574" cy="486287"/>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God Created Man In His Image</a:t>
            </a:r>
          </a:p>
        </p:txBody>
      </p:sp>
      <p:sp>
        <p:nvSpPr>
          <p:cNvPr id="20" name="TextBox 19">
            <a:extLst>
              <a:ext uri="{FF2B5EF4-FFF2-40B4-BE49-F238E27FC236}">
                <a16:creationId xmlns:a16="http://schemas.microsoft.com/office/drawing/2014/main" id="{7D9FFE7D-1839-77A8-9A03-A3672CFCA17C}"/>
              </a:ext>
            </a:extLst>
          </p:cNvPr>
          <p:cNvSpPr txBox="1"/>
          <p:nvPr/>
        </p:nvSpPr>
        <p:spPr>
          <a:xfrm>
            <a:off x="411509" y="5367353"/>
            <a:ext cx="1407342" cy="701731"/>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Man Rebelled,</a:t>
            </a:r>
          </a:p>
          <a:p>
            <a:pPr algn="ctr"/>
            <a:r>
              <a:rPr lang="en-US" sz="1400" dirty="0"/>
              <a:t>Self-Centered,</a:t>
            </a:r>
          </a:p>
          <a:p>
            <a:pPr algn="ctr"/>
            <a:r>
              <a:rPr lang="en-US" sz="1400" dirty="0"/>
              <a:t>Separated By Sin</a:t>
            </a:r>
          </a:p>
        </p:txBody>
      </p:sp>
      <p:cxnSp>
        <p:nvCxnSpPr>
          <p:cNvPr id="22" name="Straight Arrow Connector 21">
            <a:extLst>
              <a:ext uri="{FF2B5EF4-FFF2-40B4-BE49-F238E27FC236}">
                <a16:creationId xmlns:a16="http://schemas.microsoft.com/office/drawing/2014/main" id="{35840538-E2FC-930C-5D0B-25EFAD5A7649}"/>
              </a:ext>
            </a:extLst>
          </p:cNvPr>
          <p:cNvCxnSpPr>
            <a:cxnSpLocks/>
            <a:stCxn id="19" idx="2"/>
            <a:endCxn id="20" idx="0"/>
          </p:cNvCxnSpPr>
          <p:nvPr/>
        </p:nvCxnSpPr>
        <p:spPr>
          <a:xfrm flipH="1">
            <a:off x="1115182" y="5034155"/>
            <a:ext cx="4135" cy="3331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C28A614-2D94-94C3-586F-51B26E36985C}"/>
              </a:ext>
            </a:extLst>
          </p:cNvPr>
          <p:cNvCxnSpPr>
            <a:cxnSpLocks/>
            <a:stCxn id="20" idx="3"/>
            <a:endCxn id="11" idx="1"/>
          </p:cNvCxnSpPr>
          <p:nvPr/>
        </p:nvCxnSpPr>
        <p:spPr>
          <a:xfrm flipV="1">
            <a:off x="1818851" y="4791014"/>
            <a:ext cx="220026" cy="927205"/>
          </a:xfrm>
          <a:prstGeom prst="bentConnector3">
            <a:avLst>
              <a:gd name="adj1" fmla="val 3596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4243ED-6F19-5081-554D-AFF9CE8E89AC}"/>
              </a:ext>
            </a:extLst>
          </p:cNvPr>
          <p:cNvCxnSpPr>
            <a:cxnSpLocks/>
            <a:stCxn id="11" idx="2"/>
            <a:endCxn id="12" idx="0"/>
          </p:cNvCxnSpPr>
          <p:nvPr/>
        </p:nvCxnSpPr>
        <p:spPr>
          <a:xfrm>
            <a:off x="2684516" y="5034155"/>
            <a:ext cx="2312" cy="3331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8964B1-CA88-B3EB-9B55-F1B5370A33ED}"/>
              </a:ext>
            </a:extLst>
          </p:cNvPr>
          <p:cNvCxnSpPr>
            <a:cxnSpLocks/>
            <a:stCxn id="12" idx="3"/>
            <a:endCxn id="13" idx="1"/>
          </p:cNvCxnSpPr>
          <p:nvPr/>
        </p:nvCxnSpPr>
        <p:spPr>
          <a:xfrm flipV="1">
            <a:off x="3386534" y="5220402"/>
            <a:ext cx="165538" cy="497817"/>
          </a:xfrm>
          <a:prstGeom prst="bentConnector3">
            <a:avLst>
              <a:gd name="adj1" fmla="val 2760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39">
            <a:extLst>
              <a:ext uri="{FF2B5EF4-FFF2-40B4-BE49-F238E27FC236}">
                <a16:creationId xmlns:a16="http://schemas.microsoft.com/office/drawing/2014/main" id="{7FEA52D2-6B75-EDF0-B485-118147C3FF19}"/>
              </a:ext>
            </a:extLst>
          </p:cNvPr>
          <p:cNvCxnSpPr>
            <a:cxnSpLocks/>
            <a:stCxn id="13" idx="3"/>
            <a:endCxn id="14" idx="1"/>
          </p:cNvCxnSpPr>
          <p:nvPr/>
        </p:nvCxnSpPr>
        <p:spPr>
          <a:xfrm flipV="1">
            <a:off x="4985051" y="5001708"/>
            <a:ext cx="165928" cy="218692"/>
          </a:xfrm>
          <a:prstGeom prst="bentConnector3">
            <a:avLst>
              <a:gd name="adj1" fmla="val 2765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94C9A5A-F22A-1182-34B6-FEC6002D2E76}"/>
              </a:ext>
            </a:extLst>
          </p:cNvPr>
          <p:cNvCxnSpPr>
            <a:cxnSpLocks/>
            <a:stCxn id="14" idx="2"/>
            <a:endCxn id="18" idx="0"/>
          </p:cNvCxnSpPr>
          <p:nvPr/>
        </p:nvCxnSpPr>
        <p:spPr>
          <a:xfrm rot="16200000" flipH="1">
            <a:off x="5910372" y="5524944"/>
            <a:ext cx="133276" cy="398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39">
            <a:extLst>
              <a:ext uri="{FF2B5EF4-FFF2-40B4-BE49-F238E27FC236}">
                <a16:creationId xmlns:a16="http://schemas.microsoft.com/office/drawing/2014/main" id="{FBD7E358-B4BA-1C66-4768-3BFC8635EFD1}"/>
              </a:ext>
            </a:extLst>
          </p:cNvPr>
          <p:cNvCxnSpPr>
            <a:cxnSpLocks/>
            <a:stCxn id="18" idx="3"/>
            <a:endCxn id="15" idx="1"/>
          </p:cNvCxnSpPr>
          <p:nvPr/>
        </p:nvCxnSpPr>
        <p:spPr>
          <a:xfrm flipV="1">
            <a:off x="6819531" y="4723050"/>
            <a:ext cx="192683" cy="1113667"/>
          </a:xfrm>
          <a:prstGeom prst="bentConnector3">
            <a:avLst>
              <a:gd name="adj1" fmla="val 3717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9DFFE23-EAF8-61FB-52C0-2D5F8B00FE25}"/>
              </a:ext>
            </a:extLst>
          </p:cNvPr>
          <p:cNvCxnSpPr>
            <a:cxnSpLocks/>
            <a:stCxn id="87" idx="2"/>
            <a:endCxn id="17" idx="0"/>
          </p:cNvCxnSpPr>
          <p:nvPr/>
        </p:nvCxnSpPr>
        <p:spPr>
          <a:xfrm flipH="1">
            <a:off x="7872354" y="5550112"/>
            <a:ext cx="4569" cy="105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2940D1D-DBD6-E150-A704-C7F88D646928}"/>
              </a:ext>
            </a:extLst>
          </p:cNvPr>
          <p:cNvSpPr txBox="1"/>
          <p:nvPr/>
        </p:nvSpPr>
        <p:spPr>
          <a:xfrm>
            <a:off x="7021352" y="5063825"/>
            <a:ext cx="1711141" cy="486287"/>
          </a:xfrm>
          <a:prstGeom prst="rect">
            <a:avLst/>
          </a:prstGeom>
          <a:solidFill>
            <a:schemeClr val="accent1">
              <a:lumMod val="20000"/>
              <a:lumOff val="80000"/>
            </a:schemeClr>
          </a:solidFill>
          <a:ln>
            <a:solidFill>
              <a:schemeClr val="tx1"/>
            </a:solidFill>
          </a:ln>
        </p:spPr>
        <p:txBody>
          <a:bodyPr wrap="square" lIns="45720" tIns="27432" rIns="45720" bIns="27432" rtlCol="0">
            <a:spAutoFit/>
          </a:bodyPr>
          <a:lstStyle/>
          <a:p>
            <a:pPr algn="ctr"/>
            <a:r>
              <a:rPr lang="en-US" sz="1400" dirty="0"/>
              <a:t>Drawn Towards Him</a:t>
            </a:r>
          </a:p>
          <a:p>
            <a:pPr algn="ctr"/>
            <a:r>
              <a:rPr lang="en-US" sz="1400" dirty="0"/>
              <a:t>As A Beacon</a:t>
            </a:r>
          </a:p>
        </p:txBody>
      </p:sp>
      <p:cxnSp>
        <p:nvCxnSpPr>
          <p:cNvPr id="95" name="Straight Arrow Connector 39">
            <a:extLst>
              <a:ext uri="{FF2B5EF4-FFF2-40B4-BE49-F238E27FC236}">
                <a16:creationId xmlns:a16="http://schemas.microsoft.com/office/drawing/2014/main" id="{97E3224D-2DBE-3A81-08B3-09852EB10D89}"/>
              </a:ext>
            </a:extLst>
          </p:cNvPr>
          <p:cNvCxnSpPr>
            <a:cxnSpLocks/>
            <a:stCxn id="15" idx="2"/>
            <a:endCxn id="87" idx="0"/>
          </p:cNvCxnSpPr>
          <p:nvPr/>
        </p:nvCxnSpPr>
        <p:spPr>
          <a:xfrm rot="16200000" flipH="1">
            <a:off x="7823536" y="5010438"/>
            <a:ext cx="97632" cy="913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121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7B98-04D8-1A83-4D8F-04026DB50C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67C1FAF-57B1-7D67-B8E4-9690E4D65B5A}"/>
              </a:ext>
            </a:extLst>
          </p:cNvPr>
          <p:cNvSpPr>
            <a:spLocks noGrp="1"/>
          </p:cNvSpPr>
          <p:nvPr>
            <p:ph type="title"/>
          </p:nvPr>
        </p:nvSpPr>
        <p:spPr/>
        <p:txBody>
          <a:bodyPr>
            <a:noAutofit/>
          </a:bodyPr>
          <a:lstStyle/>
          <a:p>
            <a:r>
              <a:rPr lang="en-US" sz="3600" dirty="0"/>
              <a:t>Common Barriers To Flowing God’s Love</a:t>
            </a:r>
          </a:p>
        </p:txBody>
      </p:sp>
      <p:sp>
        <p:nvSpPr>
          <p:cNvPr id="7" name="Slide Number Placeholder 6">
            <a:extLst>
              <a:ext uri="{FF2B5EF4-FFF2-40B4-BE49-F238E27FC236}">
                <a16:creationId xmlns:a16="http://schemas.microsoft.com/office/drawing/2014/main" id="{AA9BC619-30CE-2863-E1DD-784FFEA28FF0}"/>
              </a:ext>
            </a:extLst>
          </p:cNvPr>
          <p:cNvSpPr>
            <a:spLocks noGrp="1"/>
          </p:cNvSpPr>
          <p:nvPr>
            <p:ph type="sldNum" sz="quarter" idx="12"/>
          </p:nvPr>
        </p:nvSpPr>
        <p:spPr/>
        <p:txBody>
          <a:bodyPr/>
          <a:lstStyle/>
          <a:p>
            <a:fld id="{713146FF-293B-4FA8-BE16-5D670871EC2C}" type="slidenum">
              <a:rPr lang="en-US" smtClean="0"/>
              <a:t>53</a:t>
            </a:fld>
            <a:endParaRPr lang="en-US"/>
          </a:p>
        </p:txBody>
      </p:sp>
      <p:graphicFrame>
        <p:nvGraphicFramePr>
          <p:cNvPr id="4" name="Table 3">
            <a:extLst>
              <a:ext uri="{FF2B5EF4-FFF2-40B4-BE49-F238E27FC236}">
                <a16:creationId xmlns:a16="http://schemas.microsoft.com/office/drawing/2014/main" id="{3CC3C538-63C0-A7C3-4336-EF12651DED4F}"/>
              </a:ext>
            </a:extLst>
          </p:cNvPr>
          <p:cNvGraphicFramePr>
            <a:graphicFrameLocks noGrp="1"/>
          </p:cNvGraphicFramePr>
          <p:nvPr>
            <p:extLst>
              <p:ext uri="{D42A27DB-BD31-4B8C-83A1-F6EECF244321}">
                <p14:modId xmlns:p14="http://schemas.microsoft.com/office/powerpoint/2010/main" val="2865702910"/>
              </p:ext>
            </p:extLst>
          </p:nvPr>
        </p:nvGraphicFramePr>
        <p:xfrm>
          <a:off x="657384" y="1451926"/>
          <a:ext cx="7811857" cy="4110150"/>
        </p:xfrm>
        <a:graphic>
          <a:graphicData uri="http://schemas.openxmlformats.org/drawingml/2006/table">
            <a:tbl>
              <a:tblPr firstRow="1" bandRow="1">
                <a:tableStyleId>{B301B821-A1FF-4177-AEE7-76D212191A09}</a:tableStyleId>
              </a:tblPr>
              <a:tblGrid>
                <a:gridCol w="1720160">
                  <a:extLst>
                    <a:ext uri="{9D8B030D-6E8A-4147-A177-3AD203B41FA5}">
                      <a16:colId xmlns:a16="http://schemas.microsoft.com/office/drawing/2014/main" val="4136144109"/>
                    </a:ext>
                  </a:extLst>
                </a:gridCol>
                <a:gridCol w="3175184">
                  <a:extLst>
                    <a:ext uri="{9D8B030D-6E8A-4147-A177-3AD203B41FA5}">
                      <a16:colId xmlns:a16="http://schemas.microsoft.com/office/drawing/2014/main" val="3388595505"/>
                    </a:ext>
                  </a:extLst>
                </a:gridCol>
                <a:gridCol w="2916513">
                  <a:extLst>
                    <a:ext uri="{9D8B030D-6E8A-4147-A177-3AD203B41FA5}">
                      <a16:colId xmlns:a16="http://schemas.microsoft.com/office/drawing/2014/main" val="526461685"/>
                    </a:ext>
                  </a:extLst>
                </a:gridCol>
              </a:tblGrid>
              <a:tr h="332420">
                <a:tc>
                  <a:txBody>
                    <a:bodyPr/>
                    <a:lstStyle/>
                    <a:p>
                      <a:pPr>
                        <a:buNone/>
                      </a:pPr>
                      <a:r>
                        <a:rPr lang="en-US" sz="1500"/>
                        <a:t>Barrier</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dirty="0"/>
                        <a:t>What It Sounds Like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Result</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999579"/>
                  </a:ext>
                </a:extLst>
              </a:tr>
              <a:tr h="332420">
                <a:tc>
                  <a:txBody>
                    <a:bodyPr/>
                    <a:lstStyle/>
                    <a:p>
                      <a:pPr>
                        <a:buNone/>
                      </a:pPr>
                      <a:r>
                        <a:rPr lang="en-US" sz="1500" b="1"/>
                        <a:t>Self-Focus</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"What about my needs?"</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Little concern for others</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22703"/>
                  </a:ext>
                </a:extLst>
              </a:tr>
              <a:tr h="397210">
                <a:tc>
                  <a:txBody>
                    <a:bodyPr/>
                    <a:lstStyle/>
                    <a:p>
                      <a:pPr>
                        <a:buNone/>
                      </a:pPr>
                      <a:r>
                        <a:rPr lang="en-US" sz="1500" b="1"/>
                        <a:t>Fear</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"What if I get hurt, rejected, or fail?"</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Avoidance and passivity</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196111"/>
                  </a:ext>
                </a:extLst>
              </a:tr>
              <a:tr h="332420">
                <a:tc>
                  <a:txBody>
                    <a:bodyPr/>
                    <a:lstStyle/>
                    <a:p>
                      <a:pPr>
                        <a:buNone/>
                      </a:pPr>
                      <a:r>
                        <a:rPr lang="en-US" sz="1500" b="1"/>
                        <a:t>Busyness</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"I don't have time."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Missed opportunities</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473217"/>
                  </a:ext>
                </a:extLst>
              </a:tr>
              <a:tr h="332420">
                <a:tc>
                  <a:txBody>
                    <a:bodyPr/>
                    <a:lstStyle/>
                    <a:p>
                      <a:pPr>
                        <a:buNone/>
                      </a:pPr>
                      <a:r>
                        <a:rPr lang="en-US" sz="1500" b="1"/>
                        <a:t>Comfort</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"Someone else can do it."</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Lack of sacrifice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233506"/>
                  </a:ext>
                </a:extLst>
              </a:tr>
              <a:tr h="397210">
                <a:tc>
                  <a:txBody>
                    <a:bodyPr/>
                    <a:lstStyle/>
                    <a:p>
                      <a:pPr>
                        <a:buNone/>
                      </a:pPr>
                      <a:r>
                        <a:rPr lang="en-US" sz="1500" b="1"/>
                        <a:t>Pride</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"That task is beneath me."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dirty="0"/>
                        <a:t>Unwillingness to serve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236085"/>
                  </a:ext>
                </a:extLst>
              </a:tr>
              <a:tr h="397210">
                <a:tc>
                  <a:txBody>
                    <a:bodyPr/>
                    <a:lstStyle/>
                    <a:p>
                      <a:pPr>
                        <a:buNone/>
                      </a:pPr>
                      <a:r>
                        <a:rPr lang="en-US" sz="1500" b="1"/>
                        <a:t>Unforgiveness</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"They don't deserve my love."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Withheld grace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303045"/>
                  </a:ext>
                </a:extLst>
              </a:tr>
              <a:tr h="397210">
                <a:tc>
                  <a:txBody>
                    <a:bodyPr/>
                    <a:lstStyle/>
                    <a:p>
                      <a:pPr>
                        <a:buNone/>
                      </a:pPr>
                      <a:r>
                        <a:rPr lang="en-US" sz="1500" b="1"/>
                        <a:t>Judgment</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"They created their own problems."</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Lack of compassion</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7881391"/>
                  </a:ext>
                </a:extLst>
              </a:tr>
              <a:tr h="397210">
                <a:tc>
                  <a:txBody>
                    <a:bodyPr/>
                    <a:lstStyle/>
                    <a:p>
                      <a:pPr>
                        <a:buNone/>
                      </a:pPr>
                      <a:r>
                        <a:rPr lang="en-US" sz="1500" b="1"/>
                        <a:t>Indifference</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"It's not my responsibility."</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Spiritual apathy</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8292052"/>
                  </a:ext>
                </a:extLst>
              </a:tr>
              <a:tr h="397210">
                <a:tc>
                  <a:txBody>
                    <a:bodyPr/>
                    <a:lstStyle/>
                    <a:p>
                      <a:pPr>
                        <a:buNone/>
                      </a:pPr>
                      <a:r>
                        <a:rPr lang="en-US" sz="1500" b="1"/>
                        <a:t>Discouragement</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"Nothing I do makes a difference."</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Withdrawal</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83167"/>
                  </a:ext>
                </a:extLst>
              </a:tr>
              <a:tr h="397210">
                <a:tc>
                  <a:txBody>
                    <a:bodyPr/>
                    <a:lstStyle/>
                    <a:p>
                      <a:pPr>
                        <a:buNone/>
                      </a:pPr>
                      <a:r>
                        <a:rPr lang="en-US" sz="1500" b="1"/>
                        <a:t>Worldly Priorities</a:t>
                      </a:r>
                      <a:endParaRPr lang="en-US" sz="1500"/>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a:t>"My goals come first."</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500" dirty="0"/>
                        <a:t>Kingdom opportunities neglected</a:t>
                      </a:r>
                    </a:p>
                  </a:txBody>
                  <a:tcPr marL="74881" marR="74881" marT="37441" marB="374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0376870"/>
                  </a:ext>
                </a:extLst>
              </a:tr>
            </a:tbl>
          </a:graphicData>
        </a:graphic>
      </p:graphicFrame>
    </p:spTree>
    <p:extLst>
      <p:ext uri="{BB962C8B-B14F-4D97-AF65-F5344CB8AC3E}">
        <p14:creationId xmlns:p14="http://schemas.microsoft.com/office/powerpoint/2010/main" val="397633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CAD524-C1AA-3A51-3402-DD54B694D909}"/>
              </a:ext>
            </a:extLst>
          </p:cNvPr>
          <p:cNvSpPr>
            <a:spLocks noGrp="1"/>
          </p:cNvSpPr>
          <p:nvPr>
            <p:ph type="title"/>
          </p:nvPr>
        </p:nvSpPr>
        <p:spPr>
          <a:xfrm>
            <a:off x="628650" y="365127"/>
            <a:ext cx="7886700" cy="904874"/>
          </a:xfrm>
        </p:spPr>
        <p:txBody>
          <a:bodyPr/>
          <a:lstStyle/>
          <a:p>
            <a:r>
              <a:rPr lang="en-US" dirty="0"/>
              <a:t>Flow God’s Love to Others</a:t>
            </a:r>
          </a:p>
        </p:txBody>
      </p:sp>
      <p:sp>
        <p:nvSpPr>
          <p:cNvPr id="7" name="Slide Number Placeholder 6">
            <a:extLst>
              <a:ext uri="{FF2B5EF4-FFF2-40B4-BE49-F238E27FC236}">
                <a16:creationId xmlns:a16="http://schemas.microsoft.com/office/drawing/2014/main" id="{06F79D97-5D6E-17BA-2172-2DCBE2CE838C}"/>
              </a:ext>
            </a:extLst>
          </p:cNvPr>
          <p:cNvSpPr>
            <a:spLocks noGrp="1"/>
          </p:cNvSpPr>
          <p:nvPr>
            <p:ph type="sldNum" sz="quarter" idx="12"/>
          </p:nvPr>
        </p:nvSpPr>
        <p:spPr/>
        <p:txBody>
          <a:bodyPr/>
          <a:lstStyle/>
          <a:p>
            <a:fld id="{713146FF-293B-4FA8-BE16-5D670871EC2C}" type="slidenum">
              <a:rPr lang="en-US" smtClean="0"/>
              <a:t>54</a:t>
            </a:fld>
            <a:endParaRPr lang="en-US"/>
          </a:p>
        </p:txBody>
      </p:sp>
      <p:sp>
        <p:nvSpPr>
          <p:cNvPr id="11" name="TextBox 10">
            <a:extLst>
              <a:ext uri="{FF2B5EF4-FFF2-40B4-BE49-F238E27FC236}">
                <a16:creationId xmlns:a16="http://schemas.microsoft.com/office/drawing/2014/main" id="{2DA9AC42-3BF5-D1AC-D490-158FF0677CFA}"/>
              </a:ext>
            </a:extLst>
          </p:cNvPr>
          <p:cNvSpPr txBox="1"/>
          <p:nvPr/>
        </p:nvSpPr>
        <p:spPr>
          <a:xfrm>
            <a:off x="737544" y="4800270"/>
            <a:ext cx="7668912" cy="1292662"/>
          </a:xfrm>
          <a:prstGeom prst="rect">
            <a:avLst/>
          </a:prstGeom>
          <a:noFill/>
        </p:spPr>
        <p:txBody>
          <a:bodyPr wrap="square">
            <a:spAutoFit/>
          </a:bodyPr>
          <a:lstStyle/>
          <a:p>
            <a:r>
              <a:rPr lang="en-US" sz="2400" dirty="0"/>
              <a:t>John 13:34-35</a:t>
            </a:r>
          </a:p>
          <a:p>
            <a:pPr lvl="1"/>
            <a:r>
              <a:rPr lang="en-US" dirty="0"/>
              <a:t>“A new commandment I give to you, that you love one another; as I have loved you, that you also love one another.  By this all will know that you are My disciples, if you have love for one another.”</a:t>
            </a:r>
          </a:p>
        </p:txBody>
      </p:sp>
      <p:graphicFrame>
        <p:nvGraphicFramePr>
          <p:cNvPr id="12" name="Table 11">
            <a:extLst>
              <a:ext uri="{FF2B5EF4-FFF2-40B4-BE49-F238E27FC236}">
                <a16:creationId xmlns:a16="http://schemas.microsoft.com/office/drawing/2014/main" id="{8B0B5FBB-000D-F043-AABE-25502129377D}"/>
              </a:ext>
            </a:extLst>
          </p:cNvPr>
          <p:cNvGraphicFramePr>
            <a:graphicFrameLocks noGrp="1"/>
          </p:cNvGraphicFramePr>
          <p:nvPr>
            <p:extLst>
              <p:ext uri="{D42A27DB-BD31-4B8C-83A1-F6EECF244321}">
                <p14:modId xmlns:p14="http://schemas.microsoft.com/office/powerpoint/2010/main" val="2080429426"/>
              </p:ext>
            </p:extLst>
          </p:nvPr>
        </p:nvGraphicFramePr>
        <p:xfrm>
          <a:off x="628652" y="1457565"/>
          <a:ext cx="8071455" cy="3078480"/>
        </p:xfrm>
        <a:graphic>
          <a:graphicData uri="http://schemas.openxmlformats.org/drawingml/2006/table">
            <a:tbl>
              <a:tblPr firstRow="1" bandRow="1">
                <a:tableStyleId>{B301B821-A1FF-4177-AEE7-76D212191A09}</a:tableStyleId>
              </a:tblPr>
              <a:tblGrid>
                <a:gridCol w="1845924">
                  <a:extLst>
                    <a:ext uri="{9D8B030D-6E8A-4147-A177-3AD203B41FA5}">
                      <a16:colId xmlns:a16="http://schemas.microsoft.com/office/drawing/2014/main" val="728106940"/>
                    </a:ext>
                  </a:extLst>
                </a:gridCol>
                <a:gridCol w="2671930">
                  <a:extLst>
                    <a:ext uri="{9D8B030D-6E8A-4147-A177-3AD203B41FA5}">
                      <a16:colId xmlns:a16="http://schemas.microsoft.com/office/drawing/2014/main" val="3772298653"/>
                    </a:ext>
                  </a:extLst>
                </a:gridCol>
                <a:gridCol w="3553601">
                  <a:extLst>
                    <a:ext uri="{9D8B030D-6E8A-4147-A177-3AD203B41FA5}">
                      <a16:colId xmlns:a16="http://schemas.microsoft.com/office/drawing/2014/main" val="2963695457"/>
                    </a:ext>
                  </a:extLst>
                </a:gridCol>
              </a:tblGrid>
              <a:tr h="0">
                <a:tc>
                  <a:txBody>
                    <a:bodyPr/>
                    <a:lstStyle/>
                    <a:p>
                      <a:pPr>
                        <a:buNone/>
                      </a:pPr>
                      <a:r>
                        <a:rPr lang="en-US"/>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Core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What It Looks Like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9060024"/>
                  </a:ext>
                </a:extLst>
              </a:tr>
              <a:tr h="0">
                <a:tc>
                  <a:txBody>
                    <a:bodyPr/>
                    <a:lstStyle/>
                    <a:p>
                      <a:pPr>
                        <a:buNone/>
                      </a:pPr>
                      <a:r>
                        <a:rPr lang="en-US" b="1"/>
                        <a:t>Love Others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How do I see people?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See them as God sees them</a:t>
                      </a:r>
                    </a:p>
                    <a:p>
                      <a:pPr>
                        <a:buNone/>
                      </a:pPr>
                      <a:r>
                        <a:rPr lang="en-US" sz="1600" dirty="0"/>
                        <a:t>—created, loved, redeemed, and full of God-given potential.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764174"/>
                  </a:ext>
                </a:extLst>
              </a:tr>
              <a:tr h="0">
                <a:tc>
                  <a:txBody>
                    <a:bodyPr/>
                    <a:lstStyle/>
                    <a:p>
                      <a:pPr>
                        <a:buNone/>
                      </a:pPr>
                      <a:r>
                        <a:rPr lang="en-US" b="1"/>
                        <a:t>Serve Others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How do I help people?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Use what God has given me to meet physical, emotional, relational, and spiritual needs of others through sacrificial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366510"/>
                  </a:ext>
                </a:extLst>
              </a:tr>
              <a:tr h="0">
                <a:tc>
                  <a:txBody>
                    <a:bodyPr/>
                    <a:lstStyle/>
                    <a:p>
                      <a:pPr>
                        <a:buNone/>
                      </a:pPr>
                      <a:r>
                        <a:rPr lang="en-US" b="1" dirty="0"/>
                        <a:t>Represent Christ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What do people see through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600" dirty="0"/>
                        <a:t>Demonstrate Christ’s love, truth, and character so others are encouraged to follow Him.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392468"/>
                  </a:ext>
                </a:extLst>
              </a:tr>
            </a:tbl>
          </a:graphicData>
        </a:graphic>
      </p:graphicFrame>
    </p:spTree>
    <p:extLst>
      <p:ext uri="{BB962C8B-B14F-4D97-AF65-F5344CB8AC3E}">
        <p14:creationId xmlns:p14="http://schemas.microsoft.com/office/powerpoint/2010/main" val="2929262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4638D-7B88-4022-1C13-4A6B13471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86373-6D9B-A10A-947D-5FFC2CEF8646}"/>
              </a:ext>
            </a:extLst>
          </p:cNvPr>
          <p:cNvSpPr>
            <a:spLocks noGrp="1"/>
          </p:cNvSpPr>
          <p:nvPr>
            <p:ph type="title"/>
          </p:nvPr>
        </p:nvSpPr>
        <p:spPr>
          <a:xfrm>
            <a:off x="628650" y="365128"/>
            <a:ext cx="7886700" cy="913259"/>
          </a:xfrm>
        </p:spPr>
        <p:txBody>
          <a:bodyPr>
            <a:normAutofit/>
          </a:bodyPr>
          <a:lstStyle/>
          <a:p>
            <a:r>
              <a:rPr lang="en-US" dirty="0"/>
              <a:t>Ask For Wisdom: Flowing Love</a:t>
            </a:r>
          </a:p>
        </p:txBody>
      </p:sp>
      <p:sp>
        <p:nvSpPr>
          <p:cNvPr id="4" name="Content Placeholder 3">
            <a:extLst>
              <a:ext uri="{FF2B5EF4-FFF2-40B4-BE49-F238E27FC236}">
                <a16:creationId xmlns:a16="http://schemas.microsoft.com/office/drawing/2014/main" id="{D5676581-6F28-52BF-E3FD-A9831CB57FAA}"/>
              </a:ext>
            </a:extLst>
          </p:cNvPr>
          <p:cNvSpPr>
            <a:spLocks noGrp="1"/>
          </p:cNvSpPr>
          <p:nvPr>
            <p:ph idx="1"/>
          </p:nvPr>
        </p:nvSpPr>
        <p:spPr>
          <a:xfrm>
            <a:off x="628650" y="1229497"/>
            <a:ext cx="7886700" cy="5126854"/>
          </a:xfrm>
        </p:spPr>
        <p:txBody>
          <a:bodyPr>
            <a:normAutofit lnSpcReduction="10000"/>
          </a:bodyPr>
          <a:lstStyle/>
          <a:p>
            <a:pPr marL="0" indent="0">
              <a:buNone/>
            </a:pPr>
            <a:r>
              <a:rPr lang="en-US" sz="2400" dirty="0"/>
              <a:t>Lord, What Ungodly Love Blocks The Flow Of Your Love Through Me </a:t>
            </a:r>
            <a:r>
              <a:rPr lang="en-US" sz="2000" dirty="0"/>
              <a:t>&lt;~5 Min&gt;</a:t>
            </a:r>
            <a:r>
              <a:rPr lang="en-US" sz="2400" dirty="0"/>
              <a:t> </a:t>
            </a:r>
          </a:p>
          <a:p>
            <a:pPr marL="0" indent="0">
              <a:buNone/>
            </a:pPr>
            <a:r>
              <a:rPr lang="en-US" sz="24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indent="0">
              <a:buNone/>
            </a:pPr>
            <a:r>
              <a:rPr lang="en-US" sz="2400" dirty="0"/>
              <a:t>Lord, What Lies/Ungodly Beliefs Are Enabling It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2400" dirty="0"/>
          </a:p>
          <a:p>
            <a:endParaRPr lang="en-US" sz="2400" dirty="0"/>
          </a:p>
        </p:txBody>
      </p:sp>
      <p:sp>
        <p:nvSpPr>
          <p:cNvPr id="3" name="Slide Number Placeholder 2">
            <a:extLst>
              <a:ext uri="{FF2B5EF4-FFF2-40B4-BE49-F238E27FC236}">
                <a16:creationId xmlns:a16="http://schemas.microsoft.com/office/drawing/2014/main" id="{17E081A2-9348-BD27-E6FD-499BF516405C}"/>
              </a:ext>
            </a:extLst>
          </p:cNvPr>
          <p:cNvSpPr>
            <a:spLocks noGrp="1"/>
          </p:cNvSpPr>
          <p:nvPr>
            <p:ph type="sldNum" sz="quarter" idx="12"/>
          </p:nvPr>
        </p:nvSpPr>
        <p:spPr/>
        <p:txBody>
          <a:bodyPr/>
          <a:lstStyle/>
          <a:p>
            <a:fld id="{713146FF-293B-4FA8-BE16-5D670871EC2C}" type="slidenum">
              <a:rPr lang="en-US" smtClean="0"/>
              <a:t>55</a:t>
            </a:fld>
            <a:endParaRPr lang="en-US"/>
          </a:p>
        </p:txBody>
      </p:sp>
    </p:spTree>
    <p:extLst>
      <p:ext uri="{BB962C8B-B14F-4D97-AF65-F5344CB8AC3E}">
        <p14:creationId xmlns:p14="http://schemas.microsoft.com/office/powerpoint/2010/main" val="2277962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3294E-4B88-DC9A-707A-037BC6F08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824BD-0D38-535A-919F-1537B4217AB5}"/>
              </a:ext>
            </a:extLst>
          </p:cNvPr>
          <p:cNvSpPr>
            <a:spLocks noGrp="1"/>
          </p:cNvSpPr>
          <p:nvPr>
            <p:ph type="title"/>
          </p:nvPr>
        </p:nvSpPr>
        <p:spPr/>
        <p:txBody>
          <a:bodyPr/>
          <a:lstStyle/>
          <a:p>
            <a:r>
              <a:rPr lang="en-US" dirty="0"/>
              <a:t>Reminder: How – 4 Steps</a:t>
            </a:r>
          </a:p>
        </p:txBody>
      </p:sp>
      <p:sp>
        <p:nvSpPr>
          <p:cNvPr id="3" name="Content Placeholder 2">
            <a:extLst>
              <a:ext uri="{FF2B5EF4-FFF2-40B4-BE49-F238E27FC236}">
                <a16:creationId xmlns:a16="http://schemas.microsoft.com/office/drawing/2014/main" id="{CD7C3C5F-C757-F1E2-78DB-7241933A171C}"/>
              </a:ext>
            </a:extLst>
          </p:cNvPr>
          <p:cNvSpPr>
            <a:spLocks noGrp="1"/>
          </p:cNvSpPr>
          <p:nvPr>
            <p:ph idx="1"/>
          </p:nvPr>
        </p:nvSpPr>
        <p:spPr/>
        <p:txBody>
          <a:bodyPr/>
          <a:lstStyle/>
          <a:p>
            <a:pPr marL="514350" indent="-514350">
              <a:buFont typeface="+mj-lt"/>
              <a:buAutoNum type="arabicPeriod"/>
            </a:pPr>
            <a:r>
              <a:rPr lang="en-US" dirty="0"/>
              <a:t>Quiet Your Mind</a:t>
            </a:r>
          </a:p>
          <a:p>
            <a:pPr marL="514350" indent="-514350">
              <a:buFont typeface="+mj-lt"/>
              <a:buAutoNum type="arabicPeriod"/>
            </a:pPr>
            <a:r>
              <a:rPr lang="en-US" dirty="0"/>
              <a:t>Fix Your Eyes On Jesus</a:t>
            </a:r>
          </a:p>
          <a:p>
            <a:pPr marL="514350" indent="-514350">
              <a:buFont typeface="+mj-lt"/>
              <a:buAutoNum type="arabicPeriod"/>
            </a:pPr>
            <a:r>
              <a:rPr lang="en-US" dirty="0"/>
              <a:t>Ask and Listen – Tune To Flow</a:t>
            </a:r>
          </a:p>
          <a:p>
            <a:pPr marL="514350" indent="-514350">
              <a:buFont typeface="+mj-lt"/>
              <a:buAutoNum type="arabicPeriod"/>
            </a:pPr>
            <a:r>
              <a:rPr lang="en-US" dirty="0"/>
              <a:t>Write</a:t>
            </a:r>
          </a:p>
          <a:p>
            <a:endParaRPr lang="en-US" dirty="0"/>
          </a:p>
          <a:p>
            <a:pPr marL="0" indent="0">
              <a:buNone/>
            </a:pPr>
            <a:r>
              <a:rPr lang="en-US" dirty="0"/>
              <a:t>Helpful Hints</a:t>
            </a:r>
          </a:p>
          <a:p>
            <a:pPr lvl="1"/>
            <a:r>
              <a:rPr lang="en-US" dirty="0"/>
              <a:t>Do Not React Or Evaluate Yet, Just Focus And Record It</a:t>
            </a:r>
          </a:p>
          <a:p>
            <a:pPr lvl="1"/>
            <a:r>
              <a:rPr lang="en-US" dirty="0"/>
              <a:t>If Flow Stops, Refocus on Jesus, Ask If There Is More</a:t>
            </a:r>
          </a:p>
          <a:p>
            <a:pPr lvl="1"/>
            <a:r>
              <a:rPr lang="en-US" dirty="0"/>
              <a:t>You Will Know When You Have The Wole Message</a:t>
            </a:r>
          </a:p>
        </p:txBody>
      </p:sp>
      <p:sp>
        <p:nvSpPr>
          <p:cNvPr id="4" name="Slide Number Placeholder 3">
            <a:extLst>
              <a:ext uri="{FF2B5EF4-FFF2-40B4-BE49-F238E27FC236}">
                <a16:creationId xmlns:a16="http://schemas.microsoft.com/office/drawing/2014/main" id="{AC060926-DAAD-14D6-6B29-BD2C2A7A3B69}"/>
              </a:ext>
            </a:extLst>
          </p:cNvPr>
          <p:cNvSpPr>
            <a:spLocks noGrp="1"/>
          </p:cNvSpPr>
          <p:nvPr>
            <p:ph type="sldNum" sz="quarter" idx="12"/>
          </p:nvPr>
        </p:nvSpPr>
        <p:spPr/>
        <p:txBody>
          <a:bodyPr/>
          <a:lstStyle/>
          <a:p>
            <a:fld id="{713146FF-293B-4FA8-BE16-5D670871EC2C}" type="slidenum">
              <a:rPr lang="en-US" smtClean="0"/>
              <a:t>56</a:t>
            </a:fld>
            <a:endParaRPr lang="en-US"/>
          </a:p>
        </p:txBody>
      </p:sp>
    </p:spTree>
    <p:extLst>
      <p:ext uri="{BB962C8B-B14F-4D97-AF65-F5344CB8AC3E}">
        <p14:creationId xmlns:p14="http://schemas.microsoft.com/office/powerpoint/2010/main" val="1030514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9CFA1-662A-22A5-3CB9-215A6F00C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AEAF1-23FE-E122-0198-566D30209A49}"/>
              </a:ext>
            </a:extLst>
          </p:cNvPr>
          <p:cNvSpPr>
            <a:spLocks noGrp="1"/>
          </p:cNvSpPr>
          <p:nvPr>
            <p:ph type="title"/>
          </p:nvPr>
        </p:nvSpPr>
        <p:spPr/>
        <p:txBody>
          <a:bodyPr>
            <a:normAutofit/>
          </a:bodyPr>
          <a:lstStyle/>
          <a:p>
            <a:r>
              <a:rPr lang="en-US" dirty="0"/>
              <a:t>Test It…Know If It Is God’s Voice</a:t>
            </a:r>
          </a:p>
        </p:txBody>
      </p:sp>
      <p:sp>
        <p:nvSpPr>
          <p:cNvPr id="3" name="Content Placeholder 2">
            <a:extLst>
              <a:ext uri="{FF2B5EF4-FFF2-40B4-BE49-F238E27FC236}">
                <a16:creationId xmlns:a16="http://schemas.microsoft.com/office/drawing/2014/main" id="{F6AEFC34-4F3E-9CF7-838D-81C9059000D1}"/>
              </a:ext>
            </a:extLst>
          </p:cNvPr>
          <p:cNvSpPr>
            <a:spLocks noGrp="1"/>
          </p:cNvSpPr>
          <p:nvPr>
            <p:ph idx="1"/>
          </p:nvPr>
        </p:nvSpPr>
        <p:spPr/>
        <p:txBody>
          <a:bodyPr>
            <a:normAutofit/>
          </a:bodyPr>
          <a:lstStyle/>
          <a:p>
            <a:r>
              <a:rPr lang="en-US" dirty="0"/>
              <a:t>Fatherly – Positive, Supportive, Encouraging</a:t>
            </a:r>
          </a:p>
          <a:p>
            <a:r>
              <a:rPr lang="en-US" dirty="0"/>
              <a:t>Higher Perspective </a:t>
            </a:r>
          </a:p>
          <a:p>
            <a:r>
              <a:rPr lang="en-US" dirty="0"/>
              <a:t>Aligned With Scripture</a:t>
            </a:r>
          </a:p>
          <a:p>
            <a:r>
              <a:rPr lang="en-US" dirty="0"/>
              <a:t>Resonates As Truth in Your Spirit</a:t>
            </a:r>
          </a:p>
          <a:p>
            <a:r>
              <a:rPr lang="en-US" dirty="0"/>
              <a:t>Bears Fruit When You Act On It</a:t>
            </a:r>
          </a:p>
          <a:p>
            <a:endParaRPr lang="en-US" dirty="0"/>
          </a:p>
        </p:txBody>
      </p:sp>
      <p:sp>
        <p:nvSpPr>
          <p:cNvPr id="4" name="Slide Number Placeholder 3">
            <a:extLst>
              <a:ext uri="{FF2B5EF4-FFF2-40B4-BE49-F238E27FC236}">
                <a16:creationId xmlns:a16="http://schemas.microsoft.com/office/drawing/2014/main" id="{7CAAC83B-43B1-CC01-0B71-5EDDB6A10D80}"/>
              </a:ext>
            </a:extLst>
          </p:cNvPr>
          <p:cNvSpPr>
            <a:spLocks noGrp="1"/>
          </p:cNvSpPr>
          <p:nvPr>
            <p:ph type="sldNum" sz="quarter" idx="12"/>
          </p:nvPr>
        </p:nvSpPr>
        <p:spPr/>
        <p:txBody>
          <a:bodyPr/>
          <a:lstStyle/>
          <a:p>
            <a:fld id="{713146FF-293B-4FA8-BE16-5D670871EC2C}" type="slidenum">
              <a:rPr lang="en-US" smtClean="0"/>
              <a:t>57</a:t>
            </a:fld>
            <a:endParaRPr lang="en-US"/>
          </a:p>
        </p:txBody>
      </p:sp>
    </p:spTree>
    <p:extLst>
      <p:ext uri="{BB962C8B-B14F-4D97-AF65-F5344CB8AC3E}">
        <p14:creationId xmlns:p14="http://schemas.microsoft.com/office/powerpoint/2010/main" val="2081217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44E1-3D67-6B72-76DF-2769D9BB652E}"/>
              </a:ext>
            </a:extLst>
          </p:cNvPr>
          <p:cNvSpPr>
            <a:spLocks noGrp="1"/>
          </p:cNvSpPr>
          <p:nvPr>
            <p:ph type="title"/>
          </p:nvPr>
        </p:nvSpPr>
        <p:spPr/>
        <p:txBody>
          <a:bodyPr>
            <a:normAutofit/>
          </a:bodyPr>
          <a:lstStyle/>
          <a:p>
            <a:r>
              <a:rPr lang="en-US" dirty="0"/>
              <a:t>See Others As God Sees Them</a:t>
            </a:r>
          </a:p>
        </p:txBody>
      </p:sp>
      <p:graphicFrame>
        <p:nvGraphicFramePr>
          <p:cNvPr id="5" name="Content Placeholder 4">
            <a:extLst>
              <a:ext uri="{FF2B5EF4-FFF2-40B4-BE49-F238E27FC236}">
                <a16:creationId xmlns:a16="http://schemas.microsoft.com/office/drawing/2014/main" id="{0AB3AB76-B17E-2F25-7924-A456D3F82F48}"/>
              </a:ext>
            </a:extLst>
          </p:cNvPr>
          <p:cNvGraphicFramePr>
            <a:graphicFrameLocks noGrp="1"/>
          </p:cNvGraphicFramePr>
          <p:nvPr>
            <p:ph idx="1"/>
            <p:extLst>
              <p:ext uri="{D42A27DB-BD31-4B8C-83A1-F6EECF244321}">
                <p14:modId xmlns:p14="http://schemas.microsoft.com/office/powerpoint/2010/main" val="3015377729"/>
              </p:ext>
            </p:extLst>
          </p:nvPr>
        </p:nvGraphicFramePr>
        <p:xfrm>
          <a:off x="628650" y="1235551"/>
          <a:ext cx="7886700" cy="3291840"/>
        </p:xfrm>
        <a:graphic>
          <a:graphicData uri="http://schemas.openxmlformats.org/drawingml/2006/table">
            <a:tbl>
              <a:tblPr firstRow="1" bandRow="1">
                <a:tableStyleId>{B301B821-A1FF-4177-AEE7-76D212191A09}</a:tableStyleId>
              </a:tblPr>
              <a:tblGrid>
                <a:gridCol w="1855058">
                  <a:extLst>
                    <a:ext uri="{9D8B030D-6E8A-4147-A177-3AD203B41FA5}">
                      <a16:colId xmlns:a16="http://schemas.microsoft.com/office/drawing/2014/main" val="1588770316"/>
                    </a:ext>
                  </a:extLst>
                </a:gridCol>
                <a:gridCol w="2446638">
                  <a:extLst>
                    <a:ext uri="{9D8B030D-6E8A-4147-A177-3AD203B41FA5}">
                      <a16:colId xmlns:a16="http://schemas.microsoft.com/office/drawing/2014/main" val="1262140321"/>
                    </a:ext>
                  </a:extLst>
                </a:gridCol>
                <a:gridCol w="3585004">
                  <a:extLst>
                    <a:ext uri="{9D8B030D-6E8A-4147-A177-3AD203B41FA5}">
                      <a16:colId xmlns:a16="http://schemas.microsoft.com/office/drawing/2014/main" val="4167197054"/>
                    </a:ext>
                  </a:extLst>
                </a:gridCol>
              </a:tblGrid>
              <a:tr h="0">
                <a:tc>
                  <a:txBody>
                    <a:bodyPr/>
                    <a:lstStyle/>
                    <a:p>
                      <a:pPr algn="ctr">
                        <a:buNone/>
                      </a:pPr>
                      <a:r>
                        <a:rPr lang="en-US" dirty="0"/>
                        <a:t>Aspect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Natural Perspective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Kingdom Perspective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506949"/>
                  </a:ext>
                </a:extLst>
              </a:tr>
              <a:tr h="0">
                <a:tc>
                  <a:txBody>
                    <a:bodyPr/>
                    <a:lstStyle/>
                    <a:p>
                      <a:pPr>
                        <a:buNone/>
                      </a:pPr>
                      <a:r>
                        <a:rPr lang="en-US" b="1"/>
                        <a:t>Identity</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See behavior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See a person made in God's image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3513901"/>
                  </a:ext>
                </a:extLst>
              </a:tr>
              <a:tr h="0">
                <a:tc>
                  <a:txBody>
                    <a:bodyPr/>
                    <a:lstStyle/>
                    <a:p>
                      <a:pPr>
                        <a:buNone/>
                      </a:pPr>
                      <a:r>
                        <a:rPr lang="en-US" b="1"/>
                        <a:t>Lost People</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See Rebellious Sinner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See Lost child God desires to save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77648"/>
                  </a:ext>
                </a:extLst>
              </a:tr>
              <a:tr h="0">
                <a:tc>
                  <a:txBody>
                    <a:bodyPr/>
                    <a:lstStyle/>
                    <a:p>
                      <a:pPr>
                        <a:buNone/>
                      </a:pPr>
                      <a:r>
                        <a:rPr lang="en-US" b="1"/>
                        <a:t>Enemy</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Evil, Threat to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Soul Christ died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013615"/>
                  </a:ext>
                </a:extLst>
              </a:tr>
              <a:tr h="0">
                <a:tc>
                  <a:txBody>
                    <a:bodyPr/>
                    <a:lstStyle/>
                    <a:p>
                      <a:pPr>
                        <a:buNone/>
                      </a:pPr>
                      <a:r>
                        <a:rPr lang="en-US" b="1"/>
                        <a:t>Failure</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Hopeless case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Candidate for redemption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3805306"/>
                  </a:ext>
                </a:extLst>
              </a:tr>
              <a:tr h="0">
                <a:tc>
                  <a:txBody>
                    <a:bodyPr/>
                    <a:lstStyle/>
                    <a:p>
                      <a:pPr>
                        <a:buNone/>
                      </a:pPr>
                      <a:r>
                        <a:rPr lang="en-US" b="1"/>
                        <a:t>Potential</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See current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God-given purpose and potential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6341241"/>
                  </a:ext>
                </a:extLst>
              </a:tr>
              <a:tr h="0">
                <a:tc>
                  <a:txBody>
                    <a:bodyPr/>
                    <a:lstStyle/>
                    <a:p>
                      <a:pPr>
                        <a:buNone/>
                      </a:pPr>
                      <a:r>
                        <a:rPr lang="en-US" b="1"/>
                        <a:t>Need</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Their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Opportunity for me to love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636568"/>
                  </a:ext>
                </a:extLst>
              </a:tr>
              <a:tr h="0">
                <a:tc>
                  <a:txBody>
                    <a:bodyPr/>
                    <a:lstStyle/>
                    <a:p>
                      <a:pPr>
                        <a:buNone/>
                      </a:pPr>
                      <a:r>
                        <a:rPr lang="en-US" b="1"/>
                        <a:t>Response</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Judge, Avoid, Resent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Pray, forgive, engage wisely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2302060"/>
                  </a:ext>
                </a:extLst>
              </a:tr>
              <a:tr h="0">
                <a:tc>
                  <a:txBody>
                    <a:bodyPr/>
                    <a:lstStyle/>
                    <a:p>
                      <a:pPr>
                        <a:buNone/>
                      </a:pPr>
                      <a:r>
                        <a:rPr lang="en-US" b="1"/>
                        <a:t>Goal</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Protect myself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Help them move toward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515946"/>
                  </a:ext>
                </a:extLst>
              </a:tr>
            </a:tbl>
          </a:graphicData>
        </a:graphic>
      </p:graphicFrame>
      <p:sp>
        <p:nvSpPr>
          <p:cNvPr id="4" name="Slide Number Placeholder 3">
            <a:extLst>
              <a:ext uri="{FF2B5EF4-FFF2-40B4-BE49-F238E27FC236}">
                <a16:creationId xmlns:a16="http://schemas.microsoft.com/office/drawing/2014/main" id="{1F006417-5A12-2B53-D3FD-7D899807AA9B}"/>
              </a:ext>
            </a:extLst>
          </p:cNvPr>
          <p:cNvSpPr>
            <a:spLocks noGrp="1"/>
          </p:cNvSpPr>
          <p:nvPr>
            <p:ph type="sldNum" sz="quarter" idx="12"/>
          </p:nvPr>
        </p:nvSpPr>
        <p:spPr/>
        <p:txBody>
          <a:bodyPr/>
          <a:lstStyle/>
          <a:p>
            <a:fld id="{713146FF-293B-4FA8-BE16-5D670871EC2C}" type="slidenum">
              <a:rPr lang="en-US" smtClean="0"/>
              <a:t>58</a:t>
            </a:fld>
            <a:endParaRPr lang="en-US"/>
          </a:p>
        </p:txBody>
      </p:sp>
      <p:sp>
        <p:nvSpPr>
          <p:cNvPr id="6" name="TextBox 5">
            <a:extLst>
              <a:ext uri="{FF2B5EF4-FFF2-40B4-BE49-F238E27FC236}">
                <a16:creationId xmlns:a16="http://schemas.microsoft.com/office/drawing/2014/main" id="{D1669E8D-A1C6-8AED-7349-B9CCC265D6A7}"/>
              </a:ext>
            </a:extLst>
          </p:cNvPr>
          <p:cNvSpPr txBox="1"/>
          <p:nvPr/>
        </p:nvSpPr>
        <p:spPr>
          <a:xfrm>
            <a:off x="762574" y="5049070"/>
            <a:ext cx="3389893" cy="369332"/>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t>ME</a:t>
            </a:r>
          </a:p>
        </p:txBody>
      </p:sp>
      <p:sp>
        <p:nvSpPr>
          <p:cNvPr id="7" name="TextBox 6">
            <a:extLst>
              <a:ext uri="{FF2B5EF4-FFF2-40B4-BE49-F238E27FC236}">
                <a16:creationId xmlns:a16="http://schemas.microsoft.com/office/drawing/2014/main" id="{BAE1B008-35F8-7A0B-1156-E8E23BDCEFC4}"/>
              </a:ext>
            </a:extLst>
          </p:cNvPr>
          <p:cNvSpPr txBox="1"/>
          <p:nvPr/>
        </p:nvSpPr>
        <p:spPr>
          <a:xfrm>
            <a:off x="5291255" y="5042496"/>
            <a:ext cx="3030788" cy="369332"/>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t>Others</a:t>
            </a:r>
          </a:p>
        </p:txBody>
      </p:sp>
      <p:sp>
        <p:nvSpPr>
          <p:cNvPr id="8" name="TextBox 7">
            <a:extLst>
              <a:ext uri="{FF2B5EF4-FFF2-40B4-BE49-F238E27FC236}">
                <a16:creationId xmlns:a16="http://schemas.microsoft.com/office/drawing/2014/main" id="{6C6C33A1-BE3A-4E4B-58F7-1662879F2091}"/>
              </a:ext>
            </a:extLst>
          </p:cNvPr>
          <p:cNvSpPr txBox="1"/>
          <p:nvPr/>
        </p:nvSpPr>
        <p:spPr>
          <a:xfrm>
            <a:off x="5283757" y="5500013"/>
            <a:ext cx="909544" cy="984885"/>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a:t>Actions:</a:t>
            </a:r>
          </a:p>
          <a:p>
            <a:r>
              <a:rPr lang="en-US" sz="1400" dirty="0"/>
              <a:t>-Words</a:t>
            </a:r>
          </a:p>
          <a:p>
            <a:r>
              <a:rPr lang="en-US" sz="1400" dirty="0"/>
              <a:t>-Attitude</a:t>
            </a:r>
          </a:p>
          <a:p>
            <a:r>
              <a:rPr lang="en-US" sz="1400" dirty="0"/>
              <a:t>-Deeds</a:t>
            </a:r>
          </a:p>
        </p:txBody>
      </p:sp>
      <p:sp>
        <p:nvSpPr>
          <p:cNvPr id="9" name="TextBox 8">
            <a:extLst>
              <a:ext uri="{FF2B5EF4-FFF2-40B4-BE49-F238E27FC236}">
                <a16:creationId xmlns:a16="http://schemas.microsoft.com/office/drawing/2014/main" id="{DED2C4BF-679E-C888-DDA7-863010B6991B}"/>
              </a:ext>
            </a:extLst>
          </p:cNvPr>
          <p:cNvSpPr txBox="1"/>
          <p:nvPr/>
        </p:nvSpPr>
        <p:spPr>
          <a:xfrm>
            <a:off x="6402458" y="5742380"/>
            <a:ext cx="813501" cy="52322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400" dirty="0"/>
              <a:t>Fallen</a:t>
            </a:r>
          </a:p>
          <a:p>
            <a:pPr algn="ctr"/>
            <a:r>
              <a:rPr lang="en-US" sz="1400" dirty="0"/>
              <a:t>“Self”</a:t>
            </a:r>
          </a:p>
        </p:txBody>
      </p:sp>
      <p:sp>
        <p:nvSpPr>
          <p:cNvPr id="10" name="TextBox 9">
            <a:extLst>
              <a:ext uri="{FF2B5EF4-FFF2-40B4-BE49-F238E27FC236}">
                <a16:creationId xmlns:a16="http://schemas.microsoft.com/office/drawing/2014/main" id="{DA45E8FF-1386-10B5-686C-1BB10C0F24DA}"/>
              </a:ext>
            </a:extLst>
          </p:cNvPr>
          <p:cNvSpPr txBox="1"/>
          <p:nvPr/>
        </p:nvSpPr>
        <p:spPr>
          <a:xfrm>
            <a:off x="7412499" y="5675478"/>
            <a:ext cx="909544"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t>Eternal Soul</a:t>
            </a:r>
          </a:p>
        </p:txBody>
      </p:sp>
      <p:sp>
        <p:nvSpPr>
          <p:cNvPr id="11" name="TextBox 10">
            <a:extLst>
              <a:ext uri="{FF2B5EF4-FFF2-40B4-BE49-F238E27FC236}">
                <a16:creationId xmlns:a16="http://schemas.microsoft.com/office/drawing/2014/main" id="{A5007FCD-BD77-EC38-506D-4ED0450AE094}"/>
              </a:ext>
            </a:extLst>
          </p:cNvPr>
          <p:cNvSpPr txBox="1"/>
          <p:nvPr/>
        </p:nvSpPr>
        <p:spPr>
          <a:xfrm>
            <a:off x="3292687" y="5510565"/>
            <a:ext cx="909544" cy="984885"/>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a:t>Impact:</a:t>
            </a:r>
          </a:p>
          <a:p>
            <a:r>
              <a:rPr lang="en-US" sz="1400" dirty="0"/>
              <a:t>-Ego</a:t>
            </a:r>
          </a:p>
          <a:p>
            <a:r>
              <a:rPr lang="en-US" sz="1400" dirty="0"/>
              <a:t>-Physical</a:t>
            </a:r>
          </a:p>
          <a:p>
            <a:r>
              <a:rPr lang="en-US" sz="1400" dirty="0"/>
              <a:t>-Financial</a:t>
            </a:r>
          </a:p>
        </p:txBody>
      </p:sp>
      <p:sp>
        <p:nvSpPr>
          <p:cNvPr id="12" name="TextBox 11">
            <a:extLst>
              <a:ext uri="{FF2B5EF4-FFF2-40B4-BE49-F238E27FC236}">
                <a16:creationId xmlns:a16="http://schemas.microsoft.com/office/drawing/2014/main" id="{5B09423A-1600-9F08-AC14-811299A4977C}"/>
              </a:ext>
            </a:extLst>
          </p:cNvPr>
          <p:cNvSpPr txBox="1"/>
          <p:nvPr/>
        </p:nvSpPr>
        <p:spPr>
          <a:xfrm>
            <a:off x="1941141" y="5640130"/>
            <a:ext cx="1099255" cy="738664"/>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400" dirty="0"/>
              <a:t>Fallen Self</a:t>
            </a:r>
          </a:p>
          <a:p>
            <a:pPr algn="ctr"/>
            <a:r>
              <a:rPr lang="en-US" sz="1400" dirty="0"/>
              <a:t>Vs</a:t>
            </a:r>
          </a:p>
          <a:p>
            <a:pPr algn="ctr"/>
            <a:r>
              <a:rPr lang="en-US" sz="1400" dirty="0"/>
              <a:t>Denied Self</a:t>
            </a:r>
          </a:p>
        </p:txBody>
      </p:sp>
      <p:sp>
        <p:nvSpPr>
          <p:cNvPr id="13" name="TextBox 12">
            <a:extLst>
              <a:ext uri="{FF2B5EF4-FFF2-40B4-BE49-F238E27FC236}">
                <a16:creationId xmlns:a16="http://schemas.microsoft.com/office/drawing/2014/main" id="{FCCC75FB-4A00-9003-F4EF-7D717FE12006}"/>
              </a:ext>
            </a:extLst>
          </p:cNvPr>
          <p:cNvSpPr txBox="1"/>
          <p:nvPr/>
        </p:nvSpPr>
        <p:spPr>
          <a:xfrm>
            <a:off x="762572" y="5683937"/>
            <a:ext cx="909544" cy="646331"/>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t>Eternal Soul</a:t>
            </a:r>
          </a:p>
        </p:txBody>
      </p:sp>
      <p:cxnSp>
        <p:nvCxnSpPr>
          <p:cNvPr id="14" name="Straight Arrow Connector 13">
            <a:extLst>
              <a:ext uri="{FF2B5EF4-FFF2-40B4-BE49-F238E27FC236}">
                <a16:creationId xmlns:a16="http://schemas.microsoft.com/office/drawing/2014/main" id="{35387168-E330-5836-6021-672D61492A79}"/>
              </a:ext>
            </a:extLst>
          </p:cNvPr>
          <p:cNvCxnSpPr>
            <a:cxnSpLocks/>
            <a:stCxn id="12" idx="3"/>
            <a:endCxn id="11" idx="1"/>
          </p:cNvCxnSpPr>
          <p:nvPr/>
        </p:nvCxnSpPr>
        <p:spPr>
          <a:xfrm flipV="1">
            <a:off x="3040396" y="6003008"/>
            <a:ext cx="252291" cy="6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29F10F-16AB-8D34-94AD-C88E4F7068C9}"/>
              </a:ext>
            </a:extLst>
          </p:cNvPr>
          <p:cNvCxnSpPr>
            <a:cxnSpLocks/>
            <a:stCxn id="13" idx="3"/>
            <a:endCxn id="12" idx="1"/>
          </p:cNvCxnSpPr>
          <p:nvPr/>
        </p:nvCxnSpPr>
        <p:spPr>
          <a:xfrm>
            <a:off x="1672116" y="6007103"/>
            <a:ext cx="269025" cy="2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5BCD890-5F90-8F24-A745-5C41989AB1E1}"/>
              </a:ext>
            </a:extLst>
          </p:cNvPr>
          <p:cNvCxnSpPr>
            <a:cxnSpLocks/>
            <a:stCxn id="9" idx="1"/>
            <a:endCxn id="8" idx="3"/>
          </p:cNvCxnSpPr>
          <p:nvPr/>
        </p:nvCxnSpPr>
        <p:spPr>
          <a:xfrm flipH="1" flipV="1">
            <a:off x="6193303" y="5992454"/>
            <a:ext cx="209155" cy="11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3E23F3-685B-C3B5-17DE-BE14FC019A04}"/>
              </a:ext>
            </a:extLst>
          </p:cNvPr>
          <p:cNvCxnSpPr>
            <a:cxnSpLocks/>
            <a:stCxn id="10" idx="1"/>
            <a:endCxn id="9" idx="3"/>
          </p:cNvCxnSpPr>
          <p:nvPr/>
        </p:nvCxnSpPr>
        <p:spPr>
          <a:xfrm flipH="1">
            <a:off x="7215957" y="5998642"/>
            <a:ext cx="196542" cy="5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59D0EE-856A-7487-3C95-FAA41173BE4A}"/>
              </a:ext>
            </a:extLst>
          </p:cNvPr>
          <p:cNvCxnSpPr>
            <a:cxnSpLocks/>
            <a:stCxn id="8" idx="1"/>
            <a:endCxn id="11" idx="3"/>
          </p:cNvCxnSpPr>
          <p:nvPr/>
        </p:nvCxnSpPr>
        <p:spPr>
          <a:xfrm flipH="1">
            <a:off x="4202231" y="5992454"/>
            <a:ext cx="1081526" cy="1055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767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8DC6-A54D-04F7-72B6-372EB513B8CD}"/>
              </a:ext>
            </a:extLst>
          </p:cNvPr>
          <p:cNvSpPr>
            <a:spLocks noGrp="1"/>
          </p:cNvSpPr>
          <p:nvPr>
            <p:ph type="title"/>
          </p:nvPr>
        </p:nvSpPr>
        <p:spPr/>
        <p:txBody>
          <a:bodyPr>
            <a:normAutofit/>
          </a:bodyPr>
          <a:lstStyle/>
          <a:p>
            <a:r>
              <a:rPr lang="en-US" sz="4000" dirty="0"/>
              <a:t>See Others -  Embrace Truth</a:t>
            </a:r>
          </a:p>
        </p:txBody>
      </p:sp>
      <p:sp>
        <p:nvSpPr>
          <p:cNvPr id="3" name="Slide Number Placeholder 2">
            <a:extLst>
              <a:ext uri="{FF2B5EF4-FFF2-40B4-BE49-F238E27FC236}">
                <a16:creationId xmlns:a16="http://schemas.microsoft.com/office/drawing/2014/main" id="{2450F569-74CF-1B5C-5FC3-BE145EA4C179}"/>
              </a:ext>
            </a:extLst>
          </p:cNvPr>
          <p:cNvSpPr>
            <a:spLocks noGrp="1"/>
          </p:cNvSpPr>
          <p:nvPr>
            <p:ph type="sldNum" sz="quarter" idx="12"/>
          </p:nvPr>
        </p:nvSpPr>
        <p:spPr/>
        <p:txBody>
          <a:bodyPr/>
          <a:lstStyle/>
          <a:p>
            <a:fld id="{713146FF-293B-4FA8-BE16-5D670871EC2C}" type="slidenum">
              <a:rPr lang="en-US" smtClean="0"/>
              <a:t>59</a:t>
            </a:fld>
            <a:endParaRPr lang="en-US"/>
          </a:p>
        </p:txBody>
      </p:sp>
      <p:graphicFrame>
        <p:nvGraphicFramePr>
          <p:cNvPr id="4" name="Table 3">
            <a:extLst>
              <a:ext uri="{FF2B5EF4-FFF2-40B4-BE49-F238E27FC236}">
                <a16:creationId xmlns:a16="http://schemas.microsoft.com/office/drawing/2014/main" id="{D1A4D45C-3A5D-8DB8-46B3-B56B01B349B0}"/>
              </a:ext>
            </a:extLst>
          </p:cNvPr>
          <p:cNvGraphicFramePr>
            <a:graphicFrameLocks noGrp="1"/>
          </p:cNvGraphicFramePr>
          <p:nvPr>
            <p:extLst>
              <p:ext uri="{D42A27DB-BD31-4B8C-83A1-F6EECF244321}">
                <p14:modId xmlns:p14="http://schemas.microsoft.com/office/powerpoint/2010/main" val="3090624231"/>
              </p:ext>
            </p:extLst>
          </p:nvPr>
        </p:nvGraphicFramePr>
        <p:xfrm>
          <a:off x="514350" y="1601791"/>
          <a:ext cx="8051802" cy="4440055"/>
        </p:xfrm>
        <a:graphic>
          <a:graphicData uri="http://schemas.openxmlformats.org/drawingml/2006/table">
            <a:tbl>
              <a:tblPr firstRow="1" firstCol="1" bandRow="1">
                <a:tableStyleId>{5C22544A-7EE6-4342-B048-85BDC9FD1C3A}</a:tableStyleId>
              </a:tblPr>
              <a:tblGrid>
                <a:gridCol w="800100">
                  <a:extLst>
                    <a:ext uri="{9D8B030D-6E8A-4147-A177-3AD203B41FA5}">
                      <a16:colId xmlns:a16="http://schemas.microsoft.com/office/drawing/2014/main" val="991031991"/>
                    </a:ext>
                  </a:extLst>
                </a:gridCol>
                <a:gridCol w="1149350">
                  <a:extLst>
                    <a:ext uri="{9D8B030D-6E8A-4147-A177-3AD203B41FA5}">
                      <a16:colId xmlns:a16="http://schemas.microsoft.com/office/drawing/2014/main" val="4083901440"/>
                    </a:ext>
                  </a:extLst>
                </a:gridCol>
                <a:gridCol w="1479550">
                  <a:extLst>
                    <a:ext uri="{9D8B030D-6E8A-4147-A177-3AD203B41FA5}">
                      <a16:colId xmlns:a16="http://schemas.microsoft.com/office/drawing/2014/main" val="171990828"/>
                    </a:ext>
                  </a:extLst>
                </a:gridCol>
                <a:gridCol w="1601764">
                  <a:extLst>
                    <a:ext uri="{9D8B030D-6E8A-4147-A177-3AD203B41FA5}">
                      <a16:colId xmlns:a16="http://schemas.microsoft.com/office/drawing/2014/main" val="2677825197"/>
                    </a:ext>
                  </a:extLst>
                </a:gridCol>
                <a:gridCol w="989036">
                  <a:extLst>
                    <a:ext uri="{9D8B030D-6E8A-4147-A177-3AD203B41FA5}">
                      <a16:colId xmlns:a16="http://schemas.microsoft.com/office/drawing/2014/main" val="1609484024"/>
                    </a:ext>
                  </a:extLst>
                </a:gridCol>
                <a:gridCol w="2032002">
                  <a:extLst>
                    <a:ext uri="{9D8B030D-6E8A-4147-A177-3AD203B41FA5}">
                      <a16:colId xmlns:a16="http://schemas.microsoft.com/office/drawing/2014/main" val="3720250595"/>
                    </a:ext>
                  </a:extLst>
                </a:gridCol>
              </a:tblGrid>
              <a:tr h="278447">
                <a:tc>
                  <a:txBody>
                    <a:bodyPr/>
                    <a:lstStyle/>
                    <a:p>
                      <a:pPr algn="ctr">
                        <a:buNone/>
                      </a:pPr>
                      <a:r>
                        <a:rPr lang="en-US" sz="1400" dirty="0"/>
                        <a:t>Lens</a:t>
                      </a:r>
                    </a:p>
                  </a:txBody>
                  <a:tcPr marL="46355" marR="46355" marT="23177" marB="23177" anchor="ctr"/>
                </a:tc>
                <a:tc>
                  <a:txBody>
                    <a:bodyPr/>
                    <a:lstStyle/>
                    <a:p>
                      <a:pPr algn="ctr">
                        <a:buNone/>
                      </a:pPr>
                      <a:r>
                        <a:rPr lang="en-US" sz="1400" dirty="0"/>
                        <a:t>Ungodly Love</a:t>
                      </a:r>
                    </a:p>
                  </a:txBody>
                  <a:tcPr marL="46355" marR="46355" marT="23177" marB="23177" anchor="ctr"/>
                </a:tc>
                <a:tc>
                  <a:txBody>
                    <a:bodyPr/>
                    <a:lstStyle/>
                    <a:p>
                      <a:pPr algn="ctr">
                        <a:buNone/>
                      </a:pPr>
                      <a:r>
                        <a:rPr lang="en-US" sz="1400" dirty="0"/>
                        <a:t>Supporting Lie</a:t>
                      </a:r>
                    </a:p>
                  </a:txBody>
                  <a:tcPr marL="46355" marR="46355" marT="23177" marB="23177" anchor="ctr"/>
                </a:tc>
                <a:tc>
                  <a:txBody>
                    <a:bodyPr/>
                    <a:lstStyle/>
                    <a:p>
                      <a:pPr algn="ctr">
                        <a:buNone/>
                      </a:pPr>
                      <a:r>
                        <a:rPr lang="en-US" sz="1400" dirty="0"/>
                        <a:t>God’s Truth</a:t>
                      </a:r>
                    </a:p>
                  </a:txBody>
                  <a:tcPr marL="46355" marR="46355" marT="23177" marB="23177" anchor="ctr"/>
                </a:tc>
                <a:tc>
                  <a:txBody>
                    <a:bodyPr/>
                    <a:lstStyle/>
                    <a:p>
                      <a:pPr algn="ctr">
                        <a:buNone/>
                      </a:pPr>
                      <a:r>
                        <a:rPr lang="en-US" sz="1400" dirty="0"/>
                        <a:t>Result</a:t>
                      </a:r>
                    </a:p>
                  </a:txBody>
                  <a:tcPr marL="46355" marR="46355" marT="23177" marB="23177" anchor="ctr"/>
                </a:tc>
                <a:tc>
                  <a:txBody>
                    <a:bodyPr/>
                    <a:lstStyle/>
                    <a:p>
                      <a:pPr algn="ctr">
                        <a:buNone/>
                      </a:pPr>
                      <a:r>
                        <a:rPr lang="en-US" sz="1400" dirty="0"/>
                        <a:t>Key Verse</a:t>
                      </a:r>
                    </a:p>
                  </a:txBody>
                  <a:tcPr marL="46355" marR="46355" marT="23177" marB="23177" anchor="ctr"/>
                </a:tc>
                <a:extLst>
                  <a:ext uri="{0D108BD9-81ED-4DB2-BD59-A6C34878D82A}">
                    <a16:rowId xmlns:a16="http://schemas.microsoft.com/office/drawing/2014/main" val="3621262886"/>
                  </a:ext>
                </a:extLst>
              </a:tr>
              <a:tr h="875121">
                <a:tc>
                  <a:txBody>
                    <a:bodyPr/>
                    <a:lstStyle/>
                    <a:p>
                      <a:pPr>
                        <a:buNone/>
                      </a:pPr>
                      <a:r>
                        <a:rPr lang="en-US" sz="1400" b="1"/>
                        <a:t>Creation</a:t>
                      </a:r>
                      <a:endParaRPr lang="en-US" sz="1400"/>
                    </a:p>
                  </a:txBody>
                  <a:tcPr marL="46355" marR="46355" marT="23177" marB="23177" anchor="ctr"/>
                </a:tc>
                <a:tc>
                  <a:txBody>
                    <a:bodyPr/>
                    <a:lstStyle/>
                    <a:p>
                      <a:pPr algn="ctr">
                        <a:buNone/>
                      </a:pPr>
                      <a:r>
                        <a:rPr lang="en-US" sz="1400" dirty="0"/>
                        <a:t>Indifference</a:t>
                      </a:r>
                    </a:p>
                  </a:txBody>
                  <a:tcPr marL="46355" marR="46355" marT="23177" marB="23177" anchor="ctr"/>
                </a:tc>
                <a:tc>
                  <a:txBody>
                    <a:bodyPr/>
                    <a:lstStyle/>
                    <a:p>
                      <a:pPr>
                        <a:buNone/>
                      </a:pPr>
                      <a:r>
                        <a:rPr lang="en-US" sz="1400"/>
                        <a:t>They don't really matter.</a:t>
                      </a:r>
                    </a:p>
                  </a:txBody>
                  <a:tcPr marL="46355" marR="46355" marT="23177" marB="23177" anchor="ctr"/>
                </a:tc>
                <a:tc>
                  <a:txBody>
                    <a:bodyPr/>
                    <a:lstStyle/>
                    <a:p>
                      <a:pPr>
                        <a:buNone/>
                      </a:pPr>
                      <a:r>
                        <a:rPr lang="en-US" sz="1400"/>
                        <a:t>Every person is created in God's image.</a:t>
                      </a:r>
                    </a:p>
                  </a:txBody>
                  <a:tcPr marL="46355" marR="46355" marT="23177" marB="23177" anchor="ctr"/>
                </a:tc>
                <a:tc>
                  <a:txBody>
                    <a:bodyPr/>
                    <a:lstStyle/>
                    <a:p>
                      <a:pPr algn="ctr">
                        <a:buNone/>
                      </a:pPr>
                      <a:r>
                        <a:rPr lang="en-US" sz="1400" dirty="0"/>
                        <a:t>Value</a:t>
                      </a:r>
                    </a:p>
                  </a:txBody>
                  <a:tcPr marL="46355" marR="46355" marT="23177" marB="23177" anchor="ctr"/>
                </a:tc>
                <a:tc>
                  <a:txBody>
                    <a:bodyPr/>
                    <a:lstStyle/>
                    <a:p>
                      <a:pPr>
                        <a:buNone/>
                      </a:pPr>
                      <a:r>
                        <a:rPr lang="en-US" sz="1400" b="1" dirty="0"/>
                        <a:t>Genesis 1:27</a:t>
                      </a:r>
                      <a:r>
                        <a:rPr lang="en-US" sz="1400" dirty="0"/>
                        <a:t> — “…God created man in His own image.."</a:t>
                      </a:r>
                    </a:p>
                  </a:txBody>
                  <a:tcPr marL="46355" marR="46355" marT="23177" marB="23177" anchor="ctr"/>
                </a:tc>
                <a:extLst>
                  <a:ext uri="{0D108BD9-81ED-4DB2-BD59-A6C34878D82A}">
                    <a16:rowId xmlns:a16="http://schemas.microsoft.com/office/drawing/2014/main" val="3595463915"/>
                  </a:ext>
                </a:extLst>
              </a:tr>
              <a:tr h="636451">
                <a:tc>
                  <a:txBody>
                    <a:bodyPr/>
                    <a:lstStyle/>
                    <a:p>
                      <a:pPr>
                        <a:buNone/>
                      </a:pPr>
                      <a:r>
                        <a:rPr lang="en-US" sz="1400" b="1"/>
                        <a:t>Intention</a:t>
                      </a:r>
                      <a:endParaRPr lang="en-US" sz="1400"/>
                    </a:p>
                  </a:txBody>
                  <a:tcPr marL="46355" marR="46355" marT="23177" marB="23177" anchor="ctr"/>
                </a:tc>
                <a:tc>
                  <a:txBody>
                    <a:bodyPr/>
                    <a:lstStyle/>
                    <a:p>
                      <a:pPr algn="ctr">
                        <a:buNone/>
                      </a:pPr>
                      <a:r>
                        <a:rPr lang="en-US" sz="1400" dirty="0"/>
                        <a:t>Judgment</a:t>
                      </a:r>
                    </a:p>
                  </a:txBody>
                  <a:tcPr marL="46355" marR="46355" marT="23177" marB="23177" anchor="ctr"/>
                </a:tc>
                <a:tc>
                  <a:txBody>
                    <a:bodyPr/>
                    <a:lstStyle/>
                    <a:p>
                      <a:pPr>
                        <a:buNone/>
                      </a:pPr>
                      <a:r>
                        <a:rPr lang="en-US" sz="1400"/>
                        <a:t>They deserve what they got.</a:t>
                      </a:r>
                    </a:p>
                  </a:txBody>
                  <a:tcPr marL="46355" marR="46355" marT="23177" marB="23177" anchor="ctr"/>
                </a:tc>
                <a:tc>
                  <a:txBody>
                    <a:bodyPr/>
                    <a:lstStyle/>
                    <a:p>
                      <a:pPr>
                        <a:buNone/>
                      </a:pPr>
                      <a:r>
                        <a:rPr lang="en-US" sz="1400"/>
                        <a:t>God desires their repentance and restoration.</a:t>
                      </a:r>
                    </a:p>
                  </a:txBody>
                  <a:tcPr marL="46355" marR="46355" marT="23177" marB="23177" anchor="ctr"/>
                </a:tc>
                <a:tc>
                  <a:txBody>
                    <a:bodyPr/>
                    <a:lstStyle/>
                    <a:p>
                      <a:pPr algn="ctr">
                        <a:buNone/>
                      </a:pPr>
                      <a:r>
                        <a:rPr lang="en-US" sz="1400" dirty="0"/>
                        <a:t>Compassion</a:t>
                      </a:r>
                    </a:p>
                  </a:txBody>
                  <a:tcPr marL="46355" marR="46355" marT="23177" marB="23177" anchor="ctr"/>
                </a:tc>
                <a:tc>
                  <a:txBody>
                    <a:bodyPr/>
                    <a:lstStyle/>
                    <a:p>
                      <a:pPr>
                        <a:buNone/>
                      </a:pPr>
                      <a:r>
                        <a:rPr lang="en-US" sz="1400" b="1" dirty="0"/>
                        <a:t>2 Peter 3:9</a:t>
                      </a:r>
                      <a:r>
                        <a:rPr lang="en-US" sz="1400" dirty="0"/>
                        <a:t> — “…Not willing that any should perish, but that all should come to repentance."</a:t>
                      </a:r>
                    </a:p>
                  </a:txBody>
                  <a:tcPr marL="46355" marR="46355" marT="23177" marB="23177" anchor="ctr"/>
                </a:tc>
                <a:extLst>
                  <a:ext uri="{0D108BD9-81ED-4DB2-BD59-A6C34878D82A}">
                    <a16:rowId xmlns:a16="http://schemas.microsoft.com/office/drawing/2014/main" val="4129445354"/>
                  </a:ext>
                </a:extLst>
              </a:tr>
              <a:tr h="755786">
                <a:tc>
                  <a:txBody>
                    <a:bodyPr/>
                    <a:lstStyle/>
                    <a:p>
                      <a:pPr>
                        <a:buNone/>
                      </a:pPr>
                      <a:r>
                        <a:rPr lang="en-US" sz="1400" b="1"/>
                        <a:t>Worth</a:t>
                      </a:r>
                      <a:endParaRPr lang="en-US" sz="1400"/>
                    </a:p>
                  </a:txBody>
                  <a:tcPr marL="46355" marR="46355" marT="23177" marB="23177" anchor="ctr"/>
                </a:tc>
                <a:tc>
                  <a:txBody>
                    <a:bodyPr/>
                    <a:lstStyle/>
                    <a:p>
                      <a:pPr algn="ctr">
                        <a:buNone/>
                      </a:pPr>
                      <a:r>
                        <a:rPr lang="en-US" sz="1400" dirty="0"/>
                        <a:t>Self-Protection</a:t>
                      </a:r>
                    </a:p>
                  </a:txBody>
                  <a:tcPr marL="46355" marR="46355" marT="23177" marB="23177" anchor="ctr"/>
                </a:tc>
                <a:tc>
                  <a:txBody>
                    <a:bodyPr/>
                    <a:lstStyle/>
                    <a:p>
                      <a:pPr>
                        <a:buNone/>
                      </a:pPr>
                      <a:r>
                        <a:rPr lang="en-US" sz="1400"/>
                        <a:t>They aren't worth the trouble.</a:t>
                      </a:r>
                    </a:p>
                  </a:txBody>
                  <a:tcPr marL="46355" marR="46355" marT="23177" marB="23177" anchor="ctr"/>
                </a:tc>
                <a:tc>
                  <a:txBody>
                    <a:bodyPr/>
                    <a:lstStyle/>
                    <a:p>
                      <a:pPr>
                        <a:buNone/>
                      </a:pPr>
                      <a:r>
                        <a:rPr lang="en-US" sz="1400"/>
                        <a:t>Jesus considered them worth dying for.</a:t>
                      </a:r>
                    </a:p>
                  </a:txBody>
                  <a:tcPr marL="46355" marR="46355" marT="23177" marB="23177" anchor="ctr"/>
                </a:tc>
                <a:tc>
                  <a:txBody>
                    <a:bodyPr/>
                    <a:lstStyle/>
                    <a:p>
                      <a:pPr algn="ctr">
                        <a:buNone/>
                      </a:pPr>
                      <a:r>
                        <a:rPr lang="en-US" sz="1400" dirty="0"/>
                        <a:t>Mercy</a:t>
                      </a:r>
                    </a:p>
                  </a:txBody>
                  <a:tcPr marL="46355" marR="46355" marT="23177" marB="23177" anchor="ctr"/>
                </a:tc>
                <a:tc>
                  <a:txBody>
                    <a:bodyPr/>
                    <a:lstStyle/>
                    <a:p>
                      <a:pPr>
                        <a:buNone/>
                      </a:pPr>
                      <a:r>
                        <a:rPr lang="en-US" sz="1400" b="1" dirty="0"/>
                        <a:t>Romans 5:8</a:t>
                      </a:r>
                      <a:r>
                        <a:rPr lang="en-US" sz="1400" dirty="0"/>
                        <a:t> — "While we were still sinners, Christ died for us."</a:t>
                      </a:r>
                    </a:p>
                  </a:txBody>
                  <a:tcPr marL="46355" marR="46355" marT="23177" marB="23177" anchor="ctr"/>
                </a:tc>
                <a:extLst>
                  <a:ext uri="{0D108BD9-81ED-4DB2-BD59-A6C34878D82A}">
                    <a16:rowId xmlns:a16="http://schemas.microsoft.com/office/drawing/2014/main" val="1642658830"/>
                  </a:ext>
                </a:extLst>
              </a:tr>
              <a:tr h="755786">
                <a:tc>
                  <a:txBody>
                    <a:bodyPr/>
                    <a:lstStyle/>
                    <a:p>
                      <a:pPr>
                        <a:buNone/>
                      </a:pPr>
                      <a:r>
                        <a:rPr lang="en-US" sz="1400" b="1"/>
                        <a:t>Potential</a:t>
                      </a:r>
                      <a:endParaRPr lang="en-US" sz="1400"/>
                    </a:p>
                  </a:txBody>
                  <a:tcPr marL="46355" marR="46355" marT="23177" marB="23177" anchor="ctr"/>
                </a:tc>
                <a:tc>
                  <a:txBody>
                    <a:bodyPr/>
                    <a:lstStyle/>
                    <a:p>
                      <a:pPr algn="ctr">
                        <a:buNone/>
                      </a:pPr>
                      <a:r>
                        <a:rPr lang="en-US" sz="1400" dirty="0"/>
                        <a:t>Cynicism</a:t>
                      </a:r>
                    </a:p>
                  </a:txBody>
                  <a:tcPr marL="46355" marR="46355" marT="23177" marB="23177" anchor="ctr"/>
                </a:tc>
                <a:tc>
                  <a:txBody>
                    <a:bodyPr/>
                    <a:lstStyle/>
                    <a:p>
                      <a:pPr>
                        <a:buNone/>
                      </a:pPr>
                      <a:r>
                        <a:rPr lang="en-US" sz="1400"/>
                        <a:t>They will never change.</a:t>
                      </a:r>
                    </a:p>
                  </a:txBody>
                  <a:tcPr marL="46355" marR="46355" marT="23177" marB="23177" anchor="ctr"/>
                </a:tc>
                <a:tc>
                  <a:txBody>
                    <a:bodyPr/>
                    <a:lstStyle/>
                    <a:p>
                      <a:pPr>
                        <a:buNone/>
                      </a:pPr>
                      <a:r>
                        <a:rPr lang="en-US" sz="1400"/>
                        <a:t>God has purpose and good works prepared for them.</a:t>
                      </a:r>
                    </a:p>
                  </a:txBody>
                  <a:tcPr marL="46355" marR="46355" marT="23177" marB="23177" anchor="ctr"/>
                </a:tc>
                <a:tc>
                  <a:txBody>
                    <a:bodyPr/>
                    <a:lstStyle/>
                    <a:p>
                      <a:pPr algn="ctr">
                        <a:buNone/>
                      </a:pPr>
                      <a:r>
                        <a:rPr lang="en-US" sz="1400" dirty="0"/>
                        <a:t>Hope</a:t>
                      </a:r>
                    </a:p>
                  </a:txBody>
                  <a:tcPr marL="46355" marR="46355" marT="23177" marB="23177" anchor="ctr"/>
                </a:tc>
                <a:tc>
                  <a:txBody>
                    <a:bodyPr/>
                    <a:lstStyle/>
                    <a:p>
                      <a:pPr>
                        <a:buNone/>
                      </a:pPr>
                      <a:r>
                        <a:rPr lang="en-US" sz="1400" b="1"/>
                        <a:t>Ephesians 2:10</a:t>
                      </a:r>
                      <a:r>
                        <a:rPr lang="en-US" sz="1400"/>
                        <a:t> — "Created in Christ Jesus for good works."</a:t>
                      </a:r>
                    </a:p>
                  </a:txBody>
                  <a:tcPr marL="46355" marR="46355" marT="23177" marB="23177" anchor="ctr"/>
                </a:tc>
                <a:extLst>
                  <a:ext uri="{0D108BD9-81ED-4DB2-BD59-A6C34878D82A}">
                    <a16:rowId xmlns:a16="http://schemas.microsoft.com/office/drawing/2014/main" val="3204086186"/>
                  </a:ext>
                </a:extLst>
              </a:tr>
              <a:tr h="875121">
                <a:tc>
                  <a:txBody>
                    <a:bodyPr/>
                    <a:lstStyle/>
                    <a:p>
                      <a:pPr>
                        <a:buNone/>
                      </a:pPr>
                      <a:r>
                        <a:rPr lang="en-US" sz="1400" b="1"/>
                        <a:t>Equality</a:t>
                      </a:r>
                      <a:endParaRPr lang="en-US" sz="1400"/>
                    </a:p>
                  </a:txBody>
                  <a:tcPr marL="46355" marR="46355" marT="23177" marB="23177" anchor="ctr"/>
                </a:tc>
                <a:tc>
                  <a:txBody>
                    <a:bodyPr/>
                    <a:lstStyle/>
                    <a:p>
                      <a:pPr algn="ctr">
                        <a:buNone/>
                      </a:pPr>
                      <a:r>
                        <a:rPr lang="en-US" sz="1400" dirty="0"/>
                        <a:t>Pride / Superiority</a:t>
                      </a:r>
                    </a:p>
                  </a:txBody>
                  <a:tcPr marL="46355" marR="46355" marT="23177" marB="23177" anchor="ctr"/>
                </a:tc>
                <a:tc>
                  <a:txBody>
                    <a:bodyPr/>
                    <a:lstStyle/>
                    <a:p>
                      <a:pPr>
                        <a:buNone/>
                      </a:pPr>
                      <a:r>
                        <a:rPr lang="en-US" sz="1400"/>
                        <a:t>I am better than they are.</a:t>
                      </a:r>
                    </a:p>
                  </a:txBody>
                  <a:tcPr marL="46355" marR="46355" marT="23177" marB="23177" anchor="ctr"/>
                </a:tc>
                <a:tc>
                  <a:txBody>
                    <a:bodyPr/>
                    <a:lstStyle/>
                    <a:p>
                      <a:pPr>
                        <a:buNone/>
                      </a:pPr>
                      <a:r>
                        <a:rPr lang="en-US" sz="1400"/>
                        <a:t>We both stand in need of God's grace.</a:t>
                      </a:r>
                    </a:p>
                  </a:txBody>
                  <a:tcPr marL="46355" marR="46355" marT="23177" marB="23177" anchor="ctr"/>
                </a:tc>
                <a:tc>
                  <a:txBody>
                    <a:bodyPr/>
                    <a:lstStyle/>
                    <a:p>
                      <a:pPr algn="ctr">
                        <a:buNone/>
                      </a:pPr>
                      <a:r>
                        <a:rPr lang="en-US" sz="1400" dirty="0"/>
                        <a:t>Humility</a:t>
                      </a:r>
                    </a:p>
                  </a:txBody>
                  <a:tcPr marL="46355" marR="46355" marT="23177" marB="23177" anchor="ctr"/>
                </a:tc>
                <a:tc>
                  <a:txBody>
                    <a:bodyPr/>
                    <a:lstStyle/>
                    <a:p>
                      <a:pPr>
                        <a:buNone/>
                      </a:pPr>
                      <a:r>
                        <a:rPr lang="en-US" sz="1400" b="1" dirty="0"/>
                        <a:t>Romans 3:23</a:t>
                      </a:r>
                      <a:r>
                        <a:rPr lang="en-US" sz="1400" dirty="0"/>
                        <a:t> — "All have sinned and fall short of the glory of God."</a:t>
                      </a:r>
                    </a:p>
                  </a:txBody>
                  <a:tcPr marL="46355" marR="46355" marT="23177" marB="23177" anchor="ctr"/>
                </a:tc>
                <a:extLst>
                  <a:ext uri="{0D108BD9-81ED-4DB2-BD59-A6C34878D82A}">
                    <a16:rowId xmlns:a16="http://schemas.microsoft.com/office/drawing/2014/main" val="1692750165"/>
                  </a:ext>
                </a:extLst>
              </a:tr>
            </a:tbl>
          </a:graphicData>
        </a:graphic>
      </p:graphicFrame>
    </p:spTree>
    <p:extLst>
      <p:ext uri="{BB962C8B-B14F-4D97-AF65-F5344CB8AC3E}">
        <p14:creationId xmlns:p14="http://schemas.microsoft.com/office/powerpoint/2010/main" val="377301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36CC6-051B-99F5-8A36-930074B27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5918C-E332-DFFC-D379-FCF3AD9AF932}"/>
              </a:ext>
            </a:extLst>
          </p:cNvPr>
          <p:cNvSpPr>
            <a:spLocks noGrp="1"/>
          </p:cNvSpPr>
          <p:nvPr>
            <p:ph type="title"/>
          </p:nvPr>
        </p:nvSpPr>
        <p:spPr>
          <a:xfrm>
            <a:off x="628650" y="365127"/>
            <a:ext cx="7886700" cy="739774"/>
          </a:xfrm>
        </p:spPr>
        <p:txBody>
          <a:bodyPr>
            <a:normAutofit/>
          </a:bodyPr>
          <a:lstStyle/>
          <a:p>
            <a:r>
              <a:rPr lang="en-US" dirty="0"/>
              <a:t>Hear God’s Voice</a:t>
            </a:r>
          </a:p>
        </p:txBody>
      </p:sp>
      <p:sp>
        <p:nvSpPr>
          <p:cNvPr id="4" name="Content Placeholder 3">
            <a:extLst>
              <a:ext uri="{FF2B5EF4-FFF2-40B4-BE49-F238E27FC236}">
                <a16:creationId xmlns:a16="http://schemas.microsoft.com/office/drawing/2014/main" id="{0EB2F526-7ADB-DC01-0F21-4517C309FE3D}"/>
              </a:ext>
            </a:extLst>
          </p:cNvPr>
          <p:cNvSpPr>
            <a:spLocks noGrp="1"/>
          </p:cNvSpPr>
          <p:nvPr>
            <p:ph idx="1"/>
          </p:nvPr>
        </p:nvSpPr>
        <p:spPr>
          <a:xfrm>
            <a:off x="628650" y="1231900"/>
            <a:ext cx="7886700" cy="4945064"/>
          </a:xfrm>
        </p:spPr>
        <p:txBody>
          <a:bodyPr>
            <a:normAutofit/>
          </a:bodyPr>
          <a:lstStyle/>
          <a:p>
            <a:r>
              <a:rPr lang="en-US" dirty="0"/>
              <a:t>Why</a:t>
            </a:r>
          </a:p>
          <a:p>
            <a:r>
              <a:rPr lang="en-US" dirty="0"/>
              <a:t>How</a:t>
            </a:r>
          </a:p>
          <a:p>
            <a:r>
              <a:rPr lang="en-US" dirty="0"/>
              <a:t>Do It</a:t>
            </a:r>
          </a:p>
          <a:p>
            <a:r>
              <a:rPr lang="en-US" dirty="0"/>
              <a:t>Test Results</a:t>
            </a:r>
          </a:p>
          <a:p>
            <a:r>
              <a:rPr lang="en-US" dirty="0"/>
              <a:t>Best Practices</a:t>
            </a:r>
          </a:p>
        </p:txBody>
      </p:sp>
      <p:sp>
        <p:nvSpPr>
          <p:cNvPr id="3" name="Slide Number Placeholder 2">
            <a:extLst>
              <a:ext uri="{FF2B5EF4-FFF2-40B4-BE49-F238E27FC236}">
                <a16:creationId xmlns:a16="http://schemas.microsoft.com/office/drawing/2014/main" id="{76DFD468-B25F-EB5C-F30A-4ECF87F6EB3B}"/>
              </a:ext>
            </a:extLst>
          </p:cNvPr>
          <p:cNvSpPr>
            <a:spLocks noGrp="1"/>
          </p:cNvSpPr>
          <p:nvPr>
            <p:ph type="sldNum" sz="quarter" idx="12"/>
          </p:nvPr>
        </p:nvSpPr>
        <p:spPr/>
        <p:txBody>
          <a:bodyPr/>
          <a:lstStyle/>
          <a:p>
            <a:fld id="{713146FF-293B-4FA8-BE16-5D670871EC2C}" type="slidenum">
              <a:rPr lang="en-US" smtClean="0"/>
              <a:pPr/>
              <a:t>6</a:t>
            </a:fld>
            <a:endParaRPr lang="en-US"/>
          </a:p>
        </p:txBody>
      </p:sp>
      <p:pic>
        <p:nvPicPr>
          <p:cNvPr id="6" name="Picture 5" descr="4 Keys Hearing God's Voice&#10;&#10;AI-generated content may be incorrect.">
            <a:extLst>
              <a:ext uri="{FF2B5EF4-FFF2-40B4-BE49-F238E27FC236}">
                <a16:creationId xmlns:a16="http://schemas.microsoft.com/office/drawing/2014/main" id="{86D86562-097F-0E8E-6F07-CBE5464C91F1}"/>
              </a:ext>
            </a:extLst>
          </p:cNvPr>
          <p:cNvPicPr>
            <a:picLocks noChangeAspect="1"/>
          </p:cNvPicPr>
          <p:nvPr/>
        </p:nvPicPr>
        <p:blipFill>
          <a:blip r:embed="rId3"/>
          <a:srcRect l="31554" t="511" r="31148"/>
          <a:stretch>
            <a:fillRect/>
          </a:stretch>
        </p:blipFill>
        <p:spPr>
          <a:xfrm>
            <a:off x="4615249" y="1183488"/>
            <a:ext cx="3447536" cy="5172865"/>
          </a:xfrm>
          <a:prstGeom prst="rect">
            <a:avLst/>
          </a:prstGeom>
        </p:spPr>
      </p:pic>
    </p:spTree>
    <p:extLst>
      <p:ext uri="{BB962C8B-B14F-4D97-AF65-F5344CB8AC3E}">
        <p14:creationId xmlns:p14="http://schemas.microsoft.com/office/powerpoint/2010/main" val="3674230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236D-AEF7-262E-C820-983CA232E36A}"/>
              </a:ext>
            </a:extLst>
          </p:cNvPr>
          <p:cNvSpPr>
            <a:spLocks noGrp="1"/>
          </p:cNvSpPr>
          <p:nvPr>
            <p:ph type="title"/>
          </p:nvPr>
        </p:nvSpPr>
        <p:spPr/>
        <p:txBody>
          <a:bodyPr>
            <a:normAutofit fontScale="90000"/>
          </a:bodyPr>
          <a:lstStyle/>
          <a:p>
            <a:r>
              <a:rPr lang="en-US" dirty="0"/>
              <a:t>Serve – Share What God Has Given</a:t>
            </a:r>
          </a:p>
        </p:txBody>
      </p:sp>
      <p:graphicFrame>
        <p:nvGraphicFramePr>
          <p:cNvPr id="5" name="Content Placeholder 4">
            <a:extLst>
              <a:ext uri="{FF2B5EF4-FFF2-40B4-BE49-F238E27FC236}">
                <a16:creationId xmlns:a16="http://schemas.microsoft.com/office/drawing/2014/main" id="{6E214780-7CB8-2F4E-59A6-E946EC75D781}"/>
              </a:ext>
            </a:extLst>
          </p:cNvPr>
          <p:cNvGraphicFramePr>
            <a:graphicFrameLocks noGrp="1"/>
          </p:cNvGraphicFramePr>
          <p:nvPr>
            <p:ph idx="1"/>
            <p:extLst>
              <p:ext uri="{D42A27DB-BD31-4B8C-83A1-F6EECF244321}">
                <p14:modId xmlns:p14="http://schemas.microsoft.com/office/powerpoint/2010/main" val="2965729911"/>
              </p:ext>
            </p:extLst>
          </p:nvPr>
        </p:nvGraphicFramePr>
        <p:xfrm>
          <a:off x="628652" y="1231900"/>
          <a:ext cx="7644199" cy="3600986"/>
        </p:xfrm>
        <a:graphic>
          <a:graphicData uri="http://schemas.openxmlformats.org/drawingml/2006/table">
            <a:tbl>
              <a:tblPr firstRow="1" firstCol="1" bandRow="1">
                <a:tableStyleId>{5C22544A-7EE6-4342-B048-85BDC9FD1C3A}</a:tableStyleId>
              </a:tblPr>
              <a:tblGrid>
                <a:gridCol w="1589388">
                  <a:extLst>
                    <a:ext uri="{9D8B030D-6E8A-4147-A177-3AD203B41FA5}">
                      <a16:colId xmlns:a16="http://schemas.microsoft.com/office/drawing/2014/main" val="2283534777"/>
                    </a:ext>
                  </a:extLst>
                </a:gridCol>
                <a:gridCol w="2360140">
                  <a:extLst>
                    <a:ext uri="{9D8B030D-6E8A-4147-A177-3AD203B41FA5}">
                      <a16:colId xmlns:a16="http://schemas.microsoft.com/office/drawing/2014/main" val="860621344"/>
                    </a:ext>
                  </a:extLst>
                </a:gridCol>
                <a:gridCol w="3694671">
                  <a:extLst>
                    <a:ext uri="{9D8B030D-6E8A-4147-A177-3AD203B41FA5}">
                      <a16:colId xmlns:a16="http://schemas.microsoft.com/office/drawing/2014/main" val="1131791344"/>
                    </a:ext>
                  </a:extLst>
                </a:gridCol>
              </a:tblGrid>
              <a:tr h="458314">
                <a:tc>
                  <a:txBody>
                    <a:bodyPr/>
                    <a:lstStyle/>
                    <a:p>
                      <a:pPr>
                        <a:buNone/>
                      </a:pPr>
                      <a:r>
                        <a:rPr lang="en-US" sz="1400" dirty="0"/>
                        <a:t>What God</a:t>
                      </a:r>
                    </a:p>
                    <a:p>
                      <a:pPr>
                        <a:buNone/>
                      </a:pPr>
                      <a:r>
                        <a:rPr lang="en-US" sz="1400" dirty="0"/>
                        <a:t> Has Given Me</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How I Can Serve</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Examples</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8440669"/>
                  </a:ext>
                </a:extLst>
              </a:tr>
              <a:tr h="386481">
                <a:tc>
                  <a:txBody>
                    <a:bodyPr/>
                    <a:lstStyle/>
                    <a:p>
                      <a:pPr>
                        <a:buNone/>
                      </a:pPr>
                      <a:r>
                        <a:rPr lang="en-US" sz="1400" b="1"/>
                        <a:t>Time</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Be available</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Listening, visiting, mentoring</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816293"/>
                  </a:ext>
                </a:extLst>
              </a:tr>
              <a:tr h="386481">
                <a:tc>
                  <a:txBody>
                    <a:bodyPr/>
                    <a:lstStyle/>
                    <a:p>
                      <a:pPr>
                        <a:buNone/>
                      </a:pPr>
                      <a:r>
                        <a:rPr lang="en-US" sz="1400" b="1"/>
                        <a:t>Attention</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Notice and care</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Encouraging, checking in, showing compassion</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8281441"/>
                  </a:ext>
                </a:extLst>
              </a:tr>
              <a:tr h="386481">
                <a:tc>
                  <a:txBody>
                    <a:bodyPr/>
                    <a:lstStyle/>
                    <a:p>
                      <a:pPr>
                        <a:buNone/>
                      </a:pPr>
                      <a:r>
                        <a:rPr lang="en-US" sz="1400" b="1"/>
                        <a:t>Abilities</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Meet practical needs</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Teaching, repairing, organizing, helping</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578787"/>
                  </a:ext>
                </a:extLst>
              </a:tr>
              <a:tr h="386481">
                <a:tc>
                  <a:txBody>
                    <a:bodyPr/>
                    <a:lstStyle/>
                    <a:p>
                      <a:pPr>
                        <a:buNone/>
                      </a:pPr>
                      <a:r>
                        <a:rPr lang="en-US" sz="1400" b="1"/>
                        <a:t>Resources</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Give generously</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Money, food, transportation, hospitality</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514583"/>
                  </a:ext>
                </a:extLst>
              </a:tr>
              <a:tr h="386481">
                <a:tc>
                  <a:txBody>
                    <a:bodyPr/>
                    <a:lstStyle/>
                    <a:p>
                      <a:pPr>
                        <a:buNone/>
                      </a:pPr>
                      <a:r>
                        <a:rPr lang="en-US" sz="1400" b="1"/>
                        <a:t>Experience</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Guide and strengthen</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Mentoring, counseling, sharing lessons learned</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316442"/>
                  </a:ext>
                </a:extLst>
              </a:tr>
              <a:tr h="386481">
                <a:tc>
                  <a:txBody>
                    <a:bodyPr/>
                    <a:lstStyle/>
                    <a:p>
                      <a:pPr>
                        <a:buNone/>
                      </a:pPr>
                      <a:r>
                        <a:rPr lang="en-US" sz="1400" b="1"/>
                        <a:t>Spiritual Gifts</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Build up others</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Teaching, leadership, encouragement, mercy</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3585161"/>
                  </a:ext>
                </a:extLst>
              </a:tr>
              <a:tr h="386481">
                <a:tc>
                  <a:txBody>
                    <a:bodyPr/>
                    <a:lstStyle/>
                    <a:p>
                      <a:pPr>
                        <a:buNone/>
                      </a:pPr>
                      <a:r>
                        <a:rPr lang="en-US" sz="1400" b="1"/>
                        <a:t>Faith</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Support others spiritually</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Prayer, intercession, encouragement</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528778"/>
                  </a:ext>
                </a:extLst>
              </a:tr>
              <a:tr h="386481">
                <a:tc>
                  <a:txBody>
                    <a:bodyPr/>
                    <a:lstStyle/>
                    <a:p>
                      <a:pPr>
                        <a:buNone/>
                      </a:pPr>
                      <a:r>
                        <a:rPr lang="en-US" sz="1400" b="1"/>
                        <a:t>Spiritual Life</a:t>
                      </a:r>
                      <a:endParaRPr lang="en-US" sz="1400"/>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a:t>Help others move toward God</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sz="1400" dirty="0"/>
                        <a:t>Testimony, discipleship, sharing truth</a:t>
                      </a:r>
                    </a:p>
                  </a:txBody>
                  <a:tcPr marL="82418" marR="82418" marT="41209" marB="412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4726779"/>
                  </a:ext>
                </a:extLst>
              </a:tr>
            </a:tbl>
          </a:graphicData>
        </a:graphic>
      </p:graphicFrame>
      <p:sp>
        <p:nvSpPr>
          <p:cNvPr id="4" name="Slide Number Placeholder 3">
            <a:extLst>
              <a:ext uri="{FF2B5EF4-FFF2-40B4-BE49-F238E27FC236}">
                <a16:creationId xmlns:a16="http://schemas.microsoft.com/office/drawing/2014/main" id="{9D974833-8471-A3AD-EBD6-84422950CABA}"/>
              </a:ext>
            </a:extLst>
          </p:cNvPr>
          <p:cNvSpPr>
            <a:spLocks noGrp="1"/>
          </p:cNvSpPr>
          <p:nvPr>
            <p:ph type="sldNum" sz="quarter" idx="12"/>
          </p:nvPr>
        </p:nvSpPr>
        <p:spPr/>
        <p:txBody>
          <a:bodyPr/>
          <a:lstStyle/>
          <a:p>
            <a:fld id="{713146FF-293B-4FA8-BE16-5D670871EC2C}" type="slidenum">
              <a:rPr lang="en-US" smtClean="0"/>
              <a:t>60</a:t>
            </a:fld>
            <a:endParaRPr lang="en-US"/>
          </a:p>
        </p:txBody>
      </p:sp>
    </p:spTree>
    <p:extLst>
      <p:ext uri="{BB962C8B-B14F-4D97-AF65-F5344CB8AC3E}">
        <p14:creationId xmlns:p14="http://schemas.microsoft.com/office/powerpoint/2010/main" val="1212941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F6C4-8AB5-E221-17E6-ABF41908E32D}"/>
              </a:ext>
            </a:extLst>
          </p:cNvPr>
          <p:cNvSpPr>
            <a:spLocks noGrp="1"/>
          </p:cNvSpPr>
          <p:nvPr>
            <p:ph type="title"/>
          </p:nvPr>
        </p:nvSpPr>
        <p:spPr/>
        <p:txBody>
          <a:bodyPr>
            <a:normAutofit/>
          </a:bodyPr>
          <a:lstStyle/>
          <a:p>
            <a:r>
              <a:rPr lang="en-US" dirty="0"/>
              <a:t>Serve Others – Embrace Truth</a:t>
            </a:r>
          </a:p>
        </p:txBody>
      </p:sp>
      <p:sp>
        <p:nvSpPr>
          <p:cNvPr id="4" name="Slide Number Placeholder 3">
            <a:extLst>
              <a:ext uri="{FF2B5EF4-FFF2-40B4-BE49-F238E27FC236}">
                <a16:creationId xmlns:a16="http://schemas.microsoft.com/office/drawing/2014/main" id="{92682715-559C-06AA-BAE4-35598660673B}"/>
              </a:ext>
            </a:extLst>
          </p:cNvPr>
          <p:cNvSpPr>
            <a:spLocks noGrp="1"/>
          </p:cNvSpPr>
          <p:nvPr>
            <p:ph type="sldNum" sz="quarter" idx="12"/>
          </p:nvPr>
        </p:nvSpPr>
        <p:spPr/>
        <p:txBody>
          <a:bodyPr/>
          <a:lstStyle/>
          <a:p>
            <a:fld id="{713146FF-293B-4FA8-BE16-5D670871EC2C}" type="slidenum">
              <a:rPr lang="en-US" smtClean="0"/>
              <a:t>61</a:t>
            </a:fld>
            <a:endParaRPr lang="en-US"/>
          </a:p>
        </p:txBody>
      </p:sp>
      <p:graphicFrame>
        <p:nvGraphicFramePr>
          <p:cNvPr id="5" name="Table 4">
            <a:extLst>
              <a:ext uri="{FF2B5EF4-FFF2-40B4-BE49-F238E27FC236}">
                <a16:creationId xmlns:a16="http://schemas.microsoft.com/office/drawing/2014/main" id="{273C38C9-E816-3976-CE5A-E8533768708A}"/>
              </a:ext>
            </a:extLst>
          </p:cNvPr>
          <p:cNvGraphicFramePr>
            <a:graphicFrameLocks noGrp="1"/>
          </p:cNvGraphicFramePr>
          <p:nvPr>
            <p:extLst>
              <p:ext uri="{D42A27DB-BD31-4B8C-83A1-F6EECF244321}">
                <p14:modId xmlns:p14="http://schemas.microsoft.com/office/powerpoint/2010/main" val="643089459"/>
              </p:ext>
            </p:extLst>
          </p:nvPr>
        </p:nvGraphicFramePr>
        <p:xfrm>
          <a:off x="298450" y="1155931"/>
          <a:ext cx="8476100" cy="4859606"/>
        </p:xfrm>
        <a:graphic>
          <a:graphicData uri="http://schemas.openxmlformats.org/drawingml/2006/table">
            <a:tbl>
              <a:tblPr firstRow="1" firstCol="1" bandRow="1">
                <a:tableStyleId>{5C22544A-7EE6-4342-B048-85BDC9FD1C3A}</a:tableStyleId>
              </a:tblPr>
              <a:tblGrid>
                <a:gridCol w="1047750">
                  <a:extLst>
                    <a:ext uri="{9D8B030D-6E8A-4147-A177-3AD203B41FA5}">
                      <a16:colId xmlns:a16="http://schemas.microsoft.com/office/drawing/2014/main" val="2805368640"/>
                    </a:ext>
                  </a:extLst>
                </a:gridCol>
                <a:gridCol w="1110099">
                  <a:extLst>
                    <a:ext uri="{9D8B030D-6E8A-4147-A177-3AD203B41FA5}">
                      <a16:colId xmlns:a16="http://schemas.microsoft.com/office/drawing/2014/main" val="147846486"/>
                    </a:ext>
                  </a:extLst>
                </a:gridCol>
                <a:gridCol w="1525151">
                  <a:extLst>
                    <a:ext uri="{9D8B030D-6E8A-4147-A177-3AD203B41FA5}">
                      <a16:colId xmlns:a16="http://schemas.microsoft.com/office/drawing/2014/main" val="3495508021"/>
                    </a:ext>
                  </a:extLst>
                </a:gridCol>
                <a:gridCol w="1681122">
                  <a:extLst>
                    <a:ext uri="{9D8B030D-6E8A-4147-A177-3AD203B41FA5}">
                      <a16:colId xmlns:a16="http://schemas.microsoft.com/office/drawing/2014/main" val="2538648463"/>
                    </a:ext>
                  </a:extLst>
                </a:gridCol>
                <a:gridCol w="914877">
                  <a:extLst>
                    <a:ext uri="{9D8B030D-6E8A-4147-A177-3AD203B41FA5}">
                      <a16:colId xmlns:a16="http://schemas.microsoft.com/office/drawing/2014/main" val="1376080250"/>
                    </a:ext>
                  </a:extLst>
                </a:gridCol>
                <a:gridCol w="2197101">
                  <a:extLst>
                    <a:ext uri="{9D8B030D-6E8A-4147-A177-3AD203B41FA5}">
                      <a16:colId xmlns:a16="http://schemas.microsoft.com/office/drawing/2014/main" val="2252212357"/>
                    </a:ext>
                  </a:extLst>
                </a:gridCol>
              </a:tblGrid>
              <a:tr h="231775">
                <a:tc>
                  <a:txBody>
                    <a:bodyPr/>
                    <a:lstStyle/>
                    <a:p>
                      <a:pPr algn="ctr">
                        <a:buNone/>
                      </a:pPr>
                      <a:r>
                        <a:rPr lang="en-US" sz="1400" dirty="0"/>
                        <a:t>Lens</a:t>
                      </a:r>
                    </a:p>
                  </a:txBody>
                  <a:tcPr marL="33111" marR="33111" marT="16555" marB="16555" anchor="ctr"/>
                </a:tc>
                <a:tc>
                  <a:txBody>
                    <a:bodyPr/>
                    <a:lstStyle/>
                    <a:p>
                      <a:pPr algn="ctr">
                        <a:buNone/>
                      </a:pPr>
                      <a:r>
                        <a:rPr lang="en-US" sz="1400" dirty="0"/>
                        <a:t>Ungodly Love</a:t>
                      </a:r>
                    </a:p>
                  </a:txBody>
                  <a:tcPr marL="33111" marR="33111" marT="16555" marB="16555" anchor="ctr"/>
                </a:tc>
                <a:tc>
                  <a:txBody>
                    <a:bodyPr/>
                    <a:lstStyle/>
                    <a:p>
                      <a:pPr algn="ctr">
                        <a:buNone/>
                      </a:pPr>
                      <a:r>
                        <a:rPr lang="en-US" sz="1400" dirty="0"/>
                        <a:t>Supporting Lie</a:t>
                      </a:r>
                    </a:p>
                  </a:txBody>
                  <a:tcPr marL="33111" marR="33111" marT="16555" marB="16555" anchor="ctr"/>
                </a:tc>
                <a:tc>
                  <a:txBody>
                    <a:bodyPr/>
                    <a:lstStyle/>
                    <a:p>
                      <a:pPr algn="ctr">
                        <a:buNone/>
                      </a:pPr>
                      <a:r>
                        <a:rPr lang="en-US" sz="1400" dirty="0"/>
                        <a:t>Truth</a:t>
                      </a:r>
                    </a:p>
                  </a:txBody>
                  <a:tcPr marL="33111" marR="33111" marT="16555" marB="16555" anchor="ctr"/>
                </a:tc>
                <a:tc>
                  <a:txBody>
                    <a:bodyPr/>
                    <a:lstStyle/>
                    <a:p>
                      <a:pPr algn="ctr">
                        <a:buNone/>
                      </a:pPr>
                      <a:r>
                        <a:rPr lang="en-US" sz="1400" dirty="0"/>
                        <a:t>Result</a:t>
                      </a:r>
                    </a:p>
                  </a:txBody>
                  <a:tcPr marL="33111" marR="33111" marT="16555" marB="16555" anchor="ctr"/>
                </a:tc>
                <a:tc>
                  <a:txBody>
                    <a:bodyPr/>
                    <a:lstStyle/>
                    <a:p>
                      <a:pPr algn="ctr">
                        <a:buNone/>
                      </a:pPr>
                      <a:r>
                        <a:rPr lang="en-US" sz="1400" dirty="0"/>
                        <a:t>Key Verse</a:t>
                      </a:r>
                    </a:p>
                  </a:txBody>
                  <a:tcPr marL="33111" marR="33111" marT="16555" marB="16555" anchor="ctr"/>
                </a:tc>
                <a:extLst>
                  <a:ext uri="{0D108BD9-81ED-4DB2-BD59-A6C34878D82A}">
                    <a16:rowId xmlns:a16="http://schemas.microsoft.com/office/drawing/2014/main" val="3655670842"/>
                  </a:ext>
                </a:extLst>
              </a:tr>
              <a:tr h="571543">
                <a:tc>
                  <a:txBody>
                    <a:bodyPr/>
                    <a:lstStyle/>
                    <a:p>
                      <a:pPr>
                        <a:buNone/>
                      </a:pPr>
                      <a:r>
                        <a:rPr lang="en-US" sz="1400" b="1"/>
                        <a:t>Compassion</a:t>
                      </a:r>
                      <a:endParaRPr lang="en-US" sz="1400"/>
                    </a:p>
                  </a:txBody>
                  <a:tcPr marL="33111" marR="33111" marT="16555" marB="16555" anchor="ctr"/>
                </a:tc>
                <a:tc>
                  <a:txBody>
                    <a:bodyPr/>
                    <a:lstStyle/>
                    <a:p>
                      <a:pPr>
                        <a:buNone/>
                      </a:pPr>
                      <a:r>
                        <a:rPr lang="en-US" sz="1200" dirty="0"/>
                        <a:t>Self-Focus</a:t>
                      </a:r>
                    </a:p>
                  </a:txBody>
                  <a:tcPr marL="33111" marR="33111" marT="16555" marB="16555" anchor="ctr"/>
                </a:tc>
                <a:tc>
                  <a:txBody>
                    <a:bodyPr/>
                    <a:lstStyle/>
                    <a:p>
                      <a:pPr>
                        <a:buNone/>
                      </a:pPr>
                      <a:r>
                        <a:rPr lang="en-US" sz="1200" dirty="0"/>
                        <a:t>My needs are more important.</a:t>
                      </a:r>
                    </a:p>
                  </a:txBody>
                  <a:tcPr marL="33111" marR="33111" marT="16555" marB="16555" anchor="ctr"/>
                </a:tc>
                <a:tc>
                  <a:txBody>
                    <a:bodyPr/>
                    <a:lstStyle/>
                    <a:p>
                      <a:pPr>
                        <a:buNone/>
                      </a:pPr>
                      <a:r>
                        <a:rPr lang="en-US" sz="1200" dirty="0"/>
                        <a:t>Love looks to the interests of others.</a:t>
                      </a:r>
                    </a:p>
                  </a:txBody>
                  <a:tcPr marL="33111" marR="33111" marT="16555" marB="16555" anchor="ctr"/>
                </a:tc>
                <a:tc>
                  <a:txBody>
                    <a:bodyPr/>
                    <a:lstStyle/>
                    <a:p>
                      <a:pPr>
                        <a:buNone/>
                      </a:pPr>
                      <a:r>
                        <a:rPr lang="en-US" sz="1200" dirty="0"/>
                        <a:t>Concern</a:t>
                      </a:r>
                    </a:p>
                  </a:txBody>
                  <a:tcPr marL="33111" marR="33111" marT="16555" marB="16555" anchor="ctr"/>
                </a:tc>
                <a:tc>
                  <a:txBody>
                    <a:bodyPr/>
                    <a:lstStyle/>
                    <a:p>
                      <a:pPr>
                        <a:buNone/>
                      </a:pPr>
                      <a:r>
                        <a:rPr lang="en-US" sz="1200" b="1" dirty="0"/>
                        <a:t>Philippians 2:4</a:t>
                      </a:r>
                      <a:r>
                        <a:rPr lang="en-US" sz="1200" dirty="0"/>
                        <a:t> - "Look out... for the interests of others."</a:t>
                      </a:r>
                    </a:p>
                  </a:txBody>
                  <a:tcPr marL="33111" marR="33111" marT="16555" marB="16555" anchor="ctr"/>
                </a:tc>
                <a:extLst>
                  <a:ext uri="{0D108BD9-81ED-4DB2-BD59-A6C34878D82A}">
                    <a16:rowId xmlns:a16="http://schemas.microsoft.com/office/drawing/2014/main" val="825176898"/>
                  </a:ext>
                </a:extLst>
              </a:tr>
              <a:tr h="529771">
                <a:tc>
                  <a:txBody>
                    <a:bodyPr/>
                    <a:lstStyle/>
                    <a:p>
                      <a:pPr>
                        <a:buNone/>
                      </a:pPr>
                      <a:r>
                        <a:rPr lang="en-US" sz="1400" b="1"/>
                        <a:t>Example</a:t>
                      </a:r>
                      <a:endParaRPr lang="en-US" sz="1400"/>
                    </a:p>
                  </a:txBody>
                  <a:tcPr marL="33111" marR="33111" marT="16555" marB="16555" anchor="ctr"/>
                </a:tc>
                <a:tc>
                  <a:txBody>
                    <a:bodyPr/>
                    <a:lstStyle/>
                    <a:p>
                      <a:pPr>
                        <a:buNone/>
                      </a:pPr>
                      <a:r>
                        <a:rPr lang="en-US" sz="1200"/>
                        <a:t>Pride</a:t>
                      </a:r>
                    </a:p>
                  </a:txBody>
                  <a:tcPr marL="33111" marR="33111" marT="16555" marB="16555" anchor="ctr"/>
                </a:tc>
                <a:tc>
                  <a:txBody>
                    <a:bodyPr/>
                    <a:lstStyle/>
                    <a:p>
                      <a:pPr>
                        <a:buNone/>
                      </a:pPr>
                      <a:r>
                        <a:rPr lang="en-US" sz="1200" dirty="0"/>
                        <a:t>Serving is beneath me.</a:t>
                      </a:r>
                    </a:p>
                  </a:txBody>
                  <a:tcPr marL="33111" marR="33111" marT="16555" marB="16555" anchor="ctr"/>
                </a:tc>
                <a:tc>
                  <a:txBody>
                    <a:bodyPr/>
                    <a:lstStyle/>
                    <a:p>
                      <a:pPr>
                        <a:buNone/>
                      </a:pPr>
                      <a:r>
                        <a:rPr lang="en-US" sz="1200" dirty="0"/>
                        <a:t>Jesus set example, came to serve, not be served.</a:t>
                      </a:r>
                    </a:p>
                  </a:txBody>
                  <a:tcPr marL="33111" marR="33111" marT="16555" marB="16555" anchor="ctr"/>
                </a:tc>
                <a:tc>
                  <a:txBody>
                    <a:bodyPr/>
                    <a:lstStyle/>
                    <a:p>
                      <a:pPr>
                        <a:buNone/>
                      </a:pPr>
                      <a:r>
                        <a:rPr lang="en-US" sz="1200"/>
                        <a:t>Humility</a:t>
                      </a:r>
                    </a:p>
                  </a:txBody>
                  <a:tcPr marL="33111" marR="33111" marT="16555" marB="16555" anchor="ctr"/>
                </a:tc>
                <a:tc>
                  <a:txBody>
                    <a:bodyPr/>
                    <a:lstStyle/>
                    <a:p>
                      <a:pPr>
                        <a:buNone/>
                      </a:pPr>
                      <a:r>
                        <a:rPr lang="en-US" sz="1200" b="1" dirty="0"/>
                        <a:t>Mark 10:45</a:t>
                      </a:r>
                      <a:r>
                        <a:rPr lang="en-US" sz="1200" dirty="0"/>
                        <a:t> - “…Son Of Man did not come to be served, but to serve."</a:t>
                      </a:r>
                    </a:p>
                  </a:txBody>
                  <a:tcPr marL="33111" marR="33111" marT="16555" marB="16555" anchor="ctr"/>
                </a:tc>
                <a:extLst>
                  <a:ext uri="{0D108BD9-81ED-4DB2-BD59-A6C34878D82A}">
                    <a16:rowId xmlns:a16="http://schemas.microsoft.com/office/drawing/2014/main" val="1430477658"/>
                  </a:ext>
                </a:extLst>
              </a:tr>
              <a:tr h="506185">
                <a:tc>
                  <a:txBody>
                    <a:bodyPr/>
                    <a:lstStyle/>
                    <a:p>
                      <a:pPr>
                        <a:buNone/>
                      </a:pPr>
                      <a:r>
                        <a:rPr lang="en-US" sz="1400" b="1"/>
                        <a:t>Opportunity</a:t>
                      </a:r>
                      <a:endParaRPr lang="en-US" sz="1400"/>
                    </a:p>
                  </a:txBody>
                  <a:tcPr marL="33111" marR="33111" marT="16555" marB="16555" anchor="ctr"/>
                </a:tc>
                <a:tc>
                  <a:txBody>
                    <a:bodyPr/>
                    <a:lstStyle/>
                    <a:p>
                      <a:pPr>
                        <a:buNone/>
                      </a:pPr>
                      <a:r>
                        <a:rPr lang="en-US" sz="1200" dirty="0"/>
                        <a:t>Indifference</a:t>
                      </a:r>
                    </a:p>
                  </a:txBody>
                  <a:tcPr marL="33111" marR="33111" marT="16555" marB="16555" anchor="ctr"/>
                </a:tc>
                <a:tc>
                  <a:txBody>
                    <a:bodyPr/>
                    <a:lstStyle/>
                    <a:p>
                      <a:pPr>
                        <a:buNone/>
                      </a:pPr>
                      <a:r>
                        <a:rPr lang="en-US" sz="1200"/>
                        <a:t>Someone else will help them.</a:t>
                      </a:r>
                    </a:p>
                  </a:txBody>
                  <a:tcPr marL="33111" marR="33111" marT="16555" marB="16555" anchor="ctr"/>
                </a:tc>
                <a:tc>
                  <a:txBody>
                    <a:bodyPr/>
                    <a:lstStyle/>
                    <a:p>
                      <a:pPr>
                        <a:buNone/>
                      </a:pPr>
                      <a:r>
                        <a:rPr lang="en-US" sz="1200" dirty="0"/>
                        <a:t>Serving others is serving Christ.</a:t>
                      </a:r>
                    </a:p>
                  </a:txBody>
                  <a:tcPr marL="33111" marR="33111" marT="16555" marB="16555" anchor="ctr"/>
                </a:tc>
                <a:tc>
                  <a:txBody>
                    <a:bodyPr/>
                    <a:lstStyle/>
                    <a:p>
                      <a:pPr>
                        <a:buNone/>
                      </a:pPr>
                      <a:r>
                        <a:rPr lang="en-US" sz="1200"/>
                        <a:t>Motivation</a:t>
                      </a:r>
                    </a:p>
                  </a:txBody>
                  <a:tcPr marL="33111" marR="33111" marT="16555" marB="16555" anchor="ctr"/>
                </a:tc>
                <a:tc>
                  <a:txBody>
                    <a:bodyPr/>
                    <a:lstStyle/>
                    <a:p>
                      <a:pPr>
                        <a:buNone/>
                      </a:pPr>
                      <a:r>
                        <a:rPr lang="en-US" sz="1200" b="1" dirty="0"/>
                        <a:t>Matthew 25:40</a:t>
                      </a:r>
                      <a:r>
                        <a:rPr lang="en-US" sz="1200" dirty="0"/>
                        <a:t> — “Do it to the </a:t>
                      </a:r>
                      <a:r>
                        <a:rPr lang="en-US" sz="1200" dirty="0" err="1"/>
                        <a:t>least..You</a:t>
                      </a:r>
                      <a:r>
                        <a:rPr lang="en-US" sz="1200" dirty="0"/>
                        <a:t> did it to Me."</a:t>
                      </a:r>
                    </a:p>
                  </a:txBody>
                  <a:tcPr marL="33111" marR="33111" marT="16555" marB="16555" anchor="ctr"/>
                </a:tc>
                <a:extLst>
                  <a:ext uri="{0D108BD9-81ED-4DB2-BD59-A6C34878D82A}">
                    <a16:rowId xmlns:a16="http://schemas.microsoft.com/office/drawing/2014/main" val="2938844692"/>
                  </a:ext>
                </a:extLst>
              </a:tr>
              <a:tr h="529771">
                <a:tc>
                  <a:txBody>
                    <a:bodyPr/>
                    <a:lstStyle/>
                    <a:p>
                      <a:pPr>
                        <a:buNone/>
                      </a:pPr>
                      <a:r>
                        <a:rPr lang="en-US" sz="1400" b="1"/>
                        <a:t>Gifts</a:t>
                      </a:r>
                      <a:endParaRPr lang="en-US" sz="1400"/>
                    </a:p>
                  </a:txBody>
                  <a:tcPr marL="33111" marR="33111" marT="16555" marB="16555" anchor="ctr"/>
                </a:tc>
                <a:tc>
                  <a:txBody>
                    <a:bodyPr/>
                    <a:lstStyle/>
                    <a:p>
                      <a:pPr>
                        <a:buNone/>
                      </a:pPr>
                      <a:r>
                        <a:rPr lang="en-US" sz="1200"/>
                        <a:t>Insecurity</a:t>
                      </a:r>
                    </a:p>
                  </a:txBody>
                  <a:tcPr marL="33111" marR="33111" marT="16555" marB="16555" anchor="ctr"/>
                </a:tc>
                <a:tc>
                  <a:txBody>
                    <a:bodyPr/>
                    <a:lstStyle/>
                    <a:p>
                      <a:pPr>
                        <a:buNone/>
                      </a:pPr>
                      <a:r>
                        <a:rPr lang="en-US" sz="1200"/>
                        <a:t>I have nothing useful to offer.</a:t>
                      </a:r>
                    </a:p>
                  </a:txBody>
                  <a:tcPr marL="33111" marR="33111" marT="16555" marB="16555" anchor="ctr"/>
                </a:tc>
                <a:tc>
                  <a:txBody>
                    <a:bodyPr/>
                    <a:lstStyle/>
                    <a:p>
                      <a:pPr>
                        <a:buNone/>
                      </a:pPr>
                      <a:r>
                        <a:rPr lang="en-US" sz="1200" dirty="0"/>
                        <a:t>God has equipped me to bless others.</a:t>
                      </a:r>
                    </a:p>
                  </a:txBody>
                  <a:tcPr marL="33111" marR="33111" marT="16555" marB="16555" anchor="ctr"/>
                </a:tc>
                <a:tc>
                  <a:txBody>
                    <a:bodyPr/>
                    <a:lstStyle/>
                    <a:p>
                      <a:pPr>
                        <a:buNone/>
                      </a:pPr>
                      <a:r>
                        <a:rPr lang="en-US" sz="1200" dirty="0"/>
                        <a:t>Capability / Confidence</a:t>
                      </a:r>
                    </a:p>
                  </a:txBody>
                  <a:tcPr marL="33111" marR="33111" marT="16555" marB="16555" anchor="ctr"/>
                </a:tc>
                <a:tc>
                  <a:txBody>
                    <a:bodyPr/>
                    <a:lstStyle/>
                    <a:p>
                      <a:pPr>
                        <a:buNone/>
                      </a:pPr>
                      <a:r>
                        <a:rPr lang="en-US" sz="1200" b="1" dirty="0"/>
                        <a:t>Romans 12:6</a:t>
                      </a:r>
                      <a:r>
                        <a:rPr lang="en-US" sz="1200" dirty="0"/>
                        <a:t> — "Having then gifts differing..."</a:t>
                      </a:r>
                    </a:p>
                  </a:txBody>
                  <a:tcPr marL="33111" marR="33111" marT="16555" marB="16555" anchor="ctr"/>
                </a:tc>
                <a:extLst>
                  <a:ext uri="{0D108BD9-81ED-4DB2-BD59-A6C34878D82A}">
                    <a16:rowId xmlns:a16="http://schemas.microsoft.com/office/drawing/2014/main" val="1379179826"/>
                  </a:ext>
                </a:extLst>
              </a:tr>
              <a:tr h="529771">
                <a:tc>
                  <a:txBody>
                    <a:bodyPr/>
                    <a:lstStyle/>
                    <a:p>
                      <a:pPr>
                        <a:buNone/>
                      </a:pPr>
                      <a:r>
                        <a:rPr lang="en-US" sz="1400" b="1"/>
                        <a:t>Stewardship</a:t>
                      </a:r>
                      <a:endParaRPr lang="en-US" sz="1400"/>
                    </a:p>
                  </a:txBody>
                  <a:tcPr marL="33111" marR="33111" marT="16555" marB="16555" anchor="ctr"/>
                </a:tc>
                <a:tc>
                  <a:txBody>
                    <a:bodyPr/>
                    <a:lstStyle/>
                    <a:p>
                      <a:pPr>
                        <a:buNone/>
                      </a:pPr>
                      <a:r>
                        <a:rPr lang="en-US" sz="1200"/>
                        <a:t>Ownership</a:t>
                      </a:r>
                    </a:p>
                  </a:txBody>
                  <a:tcPr marL="33111" marR="33111" marT="16555" marB="16555" anchor="ctr"/>
                </a:tc>
                <a:tc>
                  <a:txBody>
                    <a:bodyPr/>
                    <a:lstStyle/>
                    <a:p>
                      <a:pPr>
                        <a:buNone/>
                      </a:pPr>
                      <a:r>
                        <a:rPr lang="en-US" sz="1200"/>
                        <a:t>What I have is mine to keep.</a:t>
                      </a:r>
                    </a:p>
                  </a:txBody>
                  <a:tcPr marL="33111" marR="33111" marT="16555" marB="16555" anchor="ctr"/>
                </a:tc>
                <a:tc>
                  <a:txBody>
                    <a:bodyPr/>
                    <a:lstStyle/>
                    <a:p>
                      <a:pPr>
                        <a:buNone/>
                      </a:pPr>
                      <a:r>
                        <a:rPr lang="en-US" sz="1200" dirty="0"/>
                        <a:t>What God gives me is meant to bless others.</a:t>
                      </a:r>
                    </a:p>
                  </a:txBody>
                  <a:tcPr marL="33111" marR="33111" marT="16555" marB="16555" anchor="ctr"/>
                </a:tc>
                <a:tc>
                  <a:txBody>
                    <a:bodyPr/>
                    <a:lstStyle/>
                    <a:p>
                      <a:pPr>
                        <a:buNone/>
                      </a:pPr>
                      <a:r>
                        <a:rPr lang="en-US" sz="1200"/>
                        <a:t>Action</a:t>
                      </a:r>
                    </a:p>
                  </a:txBody>
                  <a:tcPr marL="33111" marR="33111" marT="16555" marB="16555" anchor="ctr"/>
                </a:tc>
                <a:tc>
                  <a:txBody>
                    <a:bodyPr/>
                    <a:lstStyle/>
                    <a:p>
                      <a:pPr>
                        <a:buNone/>
                      </a:pPr>
                      <a:r>
                        <a:rPr lang="en-US" sz="1200" b="1" dirty="0"/>
                        <a:t>1 Peter 4:10</a:t>
                      </a:r>
                      <a:r>
                        <a:rPr lang="en-US" sz="1200" dirty="0"/>
                        <a:t> — “Minister to others…As good stewards..."</a:t>
                      </a:r>
                    </a:p>
                  </a:txBody>
                  <a:tcPr marL="33111" marR="33111" marT="16555" marB="16555" anchor="ctr"/>
                </a:tc>
                <a:extLst>
                  <a:ext uri="{0D108BD9-81ED-4DB2-BD59-A6C34878D82A}">
                    <a16:rowId xmlns:a16="http://schemas.microsoft.com/office/drawing/2014/main" val="1643608434"/>
                  </a:ext>
                </a:extLst>
              </a:tr>
              <a:tr h="635908">
                <a:tc>
                  <a:txBody>
                    <a:bodyPr/>
                    <a:lstStyle/>
                    <a:p>
                      <a:pPr>
                        <a:buNone/>
                      </a:pPr>
                      <a:r>
                        <a:rPr lang="en-US" sz="1400" b="1"/>
                        <a:t>Sacrifice</a:t>
                      </a:r>
                      <a:endParaRPr lang="en-US" sz="1400"/>
                    </a:p>
                  </a:txBody>
                  <a:tcPr marL="33111" marR="33111" marT="16555" marB="16555" anchor="ctr"/>
                </a:tc>
                <a:tc>
                  <a:txBody>
                    <a:bodyPr/>
                    <a:lstStyle/>
                    <a:p>
                      <a:pPr>
                        <a:buNone/>
                      </a:pPr>
                      <a:r>
                        <a:rPr lang="en-US" sz="1200"/>
                        <a:t>Comfort</a:t>
                      </a:r>
                    </a:p>
                  </a:txBody>
                  <a:tcPr marL="33111" marR="33111" marT="16555" marB="16555" anchor="ctr"/>
                </a:tc>
                <a:tc>
                  <a:txBody>
                    <a:bodyPr/>
                    <a:lstStyle/>
                    <a:p>
                      <a:pPr>
                        <a:buNone/>
                      </a:pPr>
                      <a:r>
                        <a:rPr lang="en-US" sz="1200" dirty="0"/>
                        <a:t>Serving costs too much.</a:t>
                      </a:r>
                    </a:p>
                  </a:txBody>
                  <a:tcPr marL="33111" marR="33111" marT="16555" marB="16555" anchor="ctr"/>
                </a:tc>
                <a:tc>
                  <a:txBody>
                    <a:bodyPr/>
                    <a:lstStyle/>
                    <a:p>
                      <a:pPr>
                        <a:buNone/>
                      </a:pPr>
                      <a:r>
                        <a:rPr lang="en-US" sz="1200" dirty="0"/>
                        <a:t>Love places others' needs before self.</a:t>
                      </a:r>
                    </a:p>
                  </a:txBody>
                  <a:tcPr marL="33111" marR="33111" marT="16555" marB="16555" anchor="ctr"/>
                </a:tc>
                <a:tc>
                  <a:txBody>
                    <a:bodyPr/>
                    <a:lstStyle/>
                    <a:p>
                      <a:pPr>
                        <a:buNone/>
                      </a:pPr>
                      <a:r>
                        <a:rPr lang="en-US" sz="1200"/>
                        <a:t>Selflessness</a:t>
                      </a:r>
                    </a:p>
                  </a:txBody>
                  <a:tcPr marL="33111" marR="33111" marT="16555" marB="16555" anchor="ctr"/>
                </a:tc>
                <a:tc>
                  <a:txBody>
                    <a:bodyPr/>
                    <a:lstStyle/>
                    <a:p>
                      <a:pPr>
                        <a:buNone/>
                      </a:pPr>
                      <a:r>
                        <a:rPr lang="en-US" sz="1200" b="1" dirty="0"/>
                        <a:t>Philippians 2:3-5</a:t>
                      </a:r>
                      <a:r>
                        <a:rPr lang="en-US" sz="1200" dirty="0"/>
                        <a:t> — "Let each esteem others better than himself."</a:t>
                      </a:r>
                    </a:p>
                  </a:txBody>
                  <a:tcPr marL="33111" marR="33111" marT="16555" marB="16555" anchor="ctr"/>
                </a:tc>
                <a:extLst>
                  <a:ext uri="{0D108BD9-81ED-4DB2-BD59-A6C34878D82A}">
                    <a16:rowId xmlns:a16="http://schemas.microsoft.com/office/drawing/2014/main" val="725236113"/>
                  </a:ext>
                </a:extLst>
              </a:tr>
              <a:tr h="629104">
                <a:tc>
                  <a:txBody>
                    <a:bodyPr/>
                    <a:lstStyle/>
                    <a:p>
                      <a:pPr>
                        <a:buNone/>
                      </a:pPr>
                      <a:r>
                        <a:rPr lang="en-US" sz="1400" b="1"/>
                        <a:t>Growth</a:t>
                      </a:r>
                      <a:endParaRPr lang="en-US" sz="1400"/>
                    </a:p>
                  </a:txBody>
                  <a:tcPr marL="33111" marR="33111" marT="16555" marB="16555" anchor="ctr"/>
                </a:tc>
                <a:tc>
                  <a:txBody>
                    <a:bodyPr/>
                    <a:lstStyle/>
                    <a:p>
                      <a:pPr>
                        <a:buNone/>
                      </a:pPr>
                      <a:r>
                        <a:rPr lang="en-US" sz="1200"/>
                        <a:t>Avoidance</a:t>
                      </a:r>
                    </a:p>
                  </a:txBody>
                  <a:tcPr marL="33111" marR="33111" marT="16555" marB="16555" anchor="ctr"/>
                </a:tc>
                <a:tc>
                  <a:txBody>
                    <a:bodyPr/>
                    <a:lstStyle/>
                    <a:p>
                      <a:pPr>
                        <a:buNone/>
                      </a:pPr>
                      <a:r>
                        <a:rPr lang="en-US" sz="1200"/>
                        <a:t>Difficult people and situations should be avoided.</a:t>
                      </a:r>
                    </a:p>
                  </a:txBody>
                  <a:tcPr marL="33111" marR="33111" marT="16555" marB="16555" anchor="ctr"/>
                </a:tc>
                <a:tc>
                  <a:txBody>
                    <a:bodyPr/>
                    <a:lstStyle/>
                    <a:p>
                      <a:pPr>
                        <a:buNone/>
                      </a:pPr>
                      <a:r>
                        <a:rPr lang="en-US" sz="1200" dirty="0"/>
                        <a:t>God uses service to mature me.</a:t>
                      </a:r>
                    </a:p>
                  </a:txBody>
                  <a:tcPr marL="33111" marR="33111" marT="16555" marB="16555" anchor="ctr"/>
                </a:tc>
                <a:tc>
                  <a:txBody>
                    <a:bodyPr/>
                    <a:lstStyle/>
                    <a:p>
                      <a:pPr>
                        <a:buNone/>
                      </a:pPr>
                      <a:r>
                        <a:rPr lang="en-US" sz="1200"/>
                        <a:t>Maturity</a:t>
                      </a:r>
                    </a:p>
                  </a:txBody>
                  <a:tcPr marL="33111" marR="33111" marT="16555" marB="16555" anchor="ctr"/>
                </a:tc>
                <a:tc>
                  <a:txBody>
                    <a:bodyPr/>
                    <a:lstStyle/>
                    <a:p>
                      <a:pPr>
                        <a:buNone/>
                      </a:pPr>
                      <a:r>
                        <a:rPr lang="en-US" sz="1200" b="1" dirty="0"/>
                        <a:t>James 1:2-4</a:t>
                      </a:r>
                      <a:r>
                        <a:rPr lang="en-US" sz="1200" dirty="0"/>
                        <a:t> — "Let patience have its perfect work."</a:t>
                      </a:r>
                    </a:p>
                  </a:txBody>
                  <a:tcPr marL="33111" marR="33111" marT="16555" marB="16555" anchor="ctr"/>
                </a:tc>
                <a:extLst>
                  <a:ext uri="{0D108BD9-81ED-4DB2-BD59-A6C34878D82A}">
                    <a16:rowId xmlns:a16="http://schemas.microsoft.com/office/drawing/2014/main" val="2964571514"/>
                  </a:ext>
                </a:extLst>
              </a:tr>
              <a:tr h="629104">
                <a:tc>
                  <a:txBody>
                    <a:bodyPr/>
                    <a:lstStyle/>
                    <a:p>
                      <a:pPr>
                        <a:buNone/>
                      </a:pPr>
                      <a:r>
                        <a:rPr lang="en-US" sz="1400" b="1"/>
                        <a:t>Reward</a:t>
                      </a:r>
                      <a:endParaRPr lang="en-US" sz="1400"/>
                    </a:p>
                  </a:txBody>
                  <a:tcPr marL="33111" marR="33111" marT="16555" marB="16555" anchor="ctr"/>
                </a:tc>
                <a:tc>
                  <a:txBody>
                    <a:bodyPr/>
                    <a:lstStyle/>
                    <a:p>
                      <a:pPr>
                        <a:buNone/>
                      </a:pPr>
                      <a:r>
                        <a:rPr lang="en-US" sz="1200" dirty="0"/>
                        <a:t>Discouragement</a:t>
                      </a:r>
                    </a:p>
                  </a:txBody>
                  <a:tcPr marL="33111" marR="33111" marT="16555" marB="16555" anchor="ctr"/>
                </a:tc>
                <a:tc>
                  <a:txBody>
                    <a:bodyPr/>
                    <a:lstStyle/>
                    <a:p>
                      <a:pPr>
                        <a:buNone/>
                      </a:pPr>
                      <a:r>
                        <a:rPr lang="en-US" sz="1200"/>
                        <a:t>My service doesn't matter.</a:t>
                      </a:r>
                    </a:p>
                  </a:txBody>
                  <a:tcPr marL="33111" marR="33111" marT="16555" marB="16555" anchor="ctr"/>
                </a:tc>
                <a:tc>
                  <a:txBody>
                    <a:bodyPr/>
                    <a:lstStyle/>
                    <a:p>
                      <a:pPr>
                        <a:buNone/>
                      </a:pPr>
                      <a:r>
                        <a:rPr lang="en-US" sz="1200" dirty="0"/>
                        <a:t>God sees and rewards faithful service.</a:t>
                      </a:r>
                    </a:p>
                  </a:txBody>
                  <a:tcPr marL="33111" marR="33111" marT="16555" marB="16555" anchor="ctr"/>
                </a:tc>
                <a:tc>
                  <a:txBody>
                    <a:bodyPr/>
                    <a:lstStyle/>
                    <a:p>
                      <a:pPr>
                        <a:buNone/>
                      </a:pPr>
                      <a:r>
                        <a:rPr lang="en-US" sz="1200"/>
                        <a:t>Faith / Perseverance</a:t>
                      </a:r>
                    </a:p>
                  </a:txBody>
                  <a:tcPr marL="33111" marR="33111" marT="16555" marB="16555" anchor="ctr"/>
                </a:tc>
                <a:tc>
                  <a:txBody>
                    <a:bodyPr/>
                    <a:lstStyle/>
                    <a:p>
                      <a:pPr>
                        <a:buNone/>
                      </a:pPr>
                      <a:r>
                        <a:rPr lang="en-US" sz="1200" b="1" dirty="0"/>
                        <a:t>Galatians 6:9</a:t>
                      </a:r>
                      <a:r>
                        <a:rPr lang="en-US" sz="1200" dirty="0"/>
                        <a:t> — "Let us not grow weary while doing good."</a:t>
                      </a:r>
                    </a:p>
                  </a:txBody>
                  <a:tcPr marL="33111" marR="33111" marT="16555" marB="16555" anchor="ctr"/>
                </a:tc>
                <a:extLst>
                  <a:ext uri="{0D108BD9-81ED-4DB2-BD59-A6C34878D82A}">
                    <a16:rowId xmlns:a16="http://schemas.microsoft.com/office/drawing/2014/main" val="160802359"/>
                  </a:ext>
                </a:extLst>
              </a:tr>
            </a:tbl>
          </a:graphicData>
        </a:graphic>
      </p:graphicFrame>
    </p:spTree>
    <p:extLst>
      <p:ext uri="{BB962C8B-B14F-4D97-AF65-F5344CB8AC3E}">
        <p14:creationId xmlns:p14="http://schemas.microsoft.com/office/powerpoint/2010/main" val="3335996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0378-73C1-08F3-0F49-89ACF1A210C0}"/>
              </a:ext>
            </a:extLst>
          </p:cNvPr>
          <p:cNvSpPr>
            <a:spLocks noGrp="1"/>
          </p:cNvSpPr>
          <p:nvPr>
            <p:ph type="title"/>
          </p:nvPr>
        </p:nvSpPr>
        <p:spPr/>
        <p:txBody>
          <a:bodyPr/>
          <a:lstStyle/>
          <a:p>
            <a:r>
              <a:rPr lang="en-US" dirty="0"/>
              <a:t>Represent Christ </a:t>
            </a:r>
          </a:p>
        </p:txBody>
      </p:sp>
      <p:graphicFrame>
        <p:nvGraphicFramePr>
          <p:cNvPr id="5" name="Content Placeholder 4">
            <a:extLst>
              <a:ext uri="{FF2B5EF4-FFF2-40B4-BE49-F238E27FC236}">
                <a16:creationId xmlns:a16="http://schemas.microsoft.com/office/drawing/2014/main" id="{863B39F1-3F05-1208-902A-B6CE30C5CFAE}"/>
              </a:ext>
            </a:extLst>
          </p:cNvPr>
          <p:cNvGraphicFramePr>
            <a:graphicFrameLocks noGrp="1"/>
          </p:cNvGraphicFramePr>
          <p:nvPr>
            <p:ph idx="1"/>
            <p:extLst>
              <p:ext uri="{D42A27DB-BD31-4B8C-83A1-F6EECF244321}">
                <p14:modId xmlns:p14="http://schemas.microsoft.com/office/powerpoint/2010/main" val="2603898374"/>
              </p:ext>
            </p:extLst>
          </p:nvPr>
        </p:nvGraphicFramePr>
        <p:xfrm>
          <a:off x="628650" y="1326991"/>
          <a:ext cx="7886700" cy="4206240"/>
        </p:xfrm>
        <a:graphic>
          <a:graphicData uri="http://schemas.openxmlformats.org/drawingml/2006/table">
            <a:tbl>
              <a:tblPr firstRow="1" bandRow="1">
                <a:tableStyleId>{B301B821-A1FF-4177-AEE7-76D212191A09}</a:tableStyleId>
              </a:tblPr>
              <a:tblGrid>
                <a:gridCol w="1682750">
                  <a:extLst>
                    <a:ext uri="{9D8B030D-6E8A-4147-A177-3AD203B41FA5}">
                      <a16:colId xmlns:a16="http://schemas.microsoft.com/office/drawing/2014/main" val="1135405033"/>
                    </a:ext>
                  </a:extLst>
                </a:gridCol>
                <a:gridCol w="2901950">
                  <a:extLst>
                    <a:ext uri="{9D8B030D-6E8A-4147-A177-3AD203B41FA5}">
                      <a16:colId xmlns:a16="http://schemas.microsoft.com/office/drawing/2014/main" val="4198572489"/>
                    </a:ext>
                  </a:extLst>
                </a:gridCol>
                <a:gridCol w="3302000">
                  <a:extLst>
                    <a:ext uri="{9D8B030D-6E8A-4147-A177-3AD203B41FA5}">
                      <a16:colId xmlns:a16="http://schemas.microsoft.com/office/drawing/2014/main" val="2532062031"/>
                    </a:ext>
                  </a:extLst>
                </a:gridCol>
              </a:tblGrid>
              <a:tr h="0">
                <a:tc>
                  <a:txBody>
                    <a:bodyPr/>
                    <a:lstStyle/>
                    <a:p>
                      <a:pPr algn="ctr">
                        <a:buNone/>
                      </a:pPr>
                      <a:r>
                        <a:rPr lang="en-US" dirty="0"/>
                        <a:t>Role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dirty="0"/>
                        <a:t>What It Looks Like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25471"/>
                  </a:ext>
                </a:extLst>
              </a:tr>
              <a:tr h="0">
                <a:tc>
                  <a:txBody>
                    <a:bodyPr/>
                    <a:lstStyle/>
                    <a:p>
                      <a:pPr>
                        <a:buNone/>
                      </a:pPr>
                      <a:r>
                        <a:rPr lang="en-US" b="1"/>
                        <a:t>Ambassador</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Represent God's kingdom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Reflect Christ in words, attitudes, and 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5302469"/>
                  </a:ext>
                </a:extLst>
              </a:tr>
              <a:tr h="0">
                <a:tc>
                  <a:txBody>
                    <a:bodyPr/>
                    <a:lstStyle/>
                    <a:p>
                      <a:pPr>
                        <a:buNone/>
                      </a:pPr>
                      <a:r>
                        <a:rPr lang="en-US" b="1" dirty="0"/>
                        <a:t>Living Example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Show that following Jesus is possible and worthwhile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Live a life that others can imitate.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3024476"/>
                  </a:ext>
                </a:extLst>
              </a:tr>
              <a:tr h="0">
                <a:tc>
                  <a:txBody>
                    <a:bodyPr/>
                    <a:lstStyle/>
                    <a:p>
                      <a:pPr>
                        <a:buNone/>
                      </a:pPr>
                      <a:r>
                        <a:rPr lang="en-US" b="1" dirty="0"/>
                        <a:t>Witness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Point people toward Christ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Share testimony and what God has done in your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3578075"/>
                  </a:ext>
                </a:extLst>
              </a:tr>
              <a:tr h="0">
                <a:tc>
                  <a:txBody>
                    <a:bodyPr/>
                    <a:lstStyle/>
                    <a:p>
                      <a:pPr>
                        <a:buNone/>
                      </a:pPr>
                      <a:r>
                        <a:rPr lang="en-US" b="1" dirty="0"/>
                        <a:t>Messenger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Communicate God's truth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Speak truth in love and share God's perspective.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047836"/>
                  </a:ext>
                </a:extLst>
              </a:tr>
              <a:tr h="0">
                <a:tc>
                  <a:txBody>
                    <a:bodyPr/>
                    <a:lstStyle/>
                    <a:p>
                      <a:pPr>
                        <a:buNone/>
                      </a:pPr>
                      <a:r>
                        <a:rPr lang="en-US" b="1" dirty="0"/>
                        <a:t>Disciple-Maker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Help others follow Jesus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Encourage, mentor, teach, and disciple others.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27128"/>
                  </a:ext>
                </a:extLst>
              </a:tr>
              <a:tr h="0">
                <a:tc>
                  <a:txBody>
                    <a:bodyPr/>
                    <a:lstStyle/>
                    <a:p>
                      <a:pPr>
                        <a:buNone/>
                      </a:pPr>
                      <a:r>
                        <a:rPr lang="en-US" b="1" dirty="0"/>
                        <a:t>Light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a:t>Bring glory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None/>
                      </a:pPr>
                      <a:r>
                        <a:rPr lang="en-US" dirty="0"/>
                        <a:t>Let people see Christ through your life and give glory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0476136"/>
                  </a:ext>
                </a:extLst>
              </a:tr>
            </a:tbl>
          </a:graphicData>
        </a:graphic>
      </p:graphicFrame>
      <p:sp>
        <p:nvSpPr>
          <p:cNvPr id="4" name="Slide Number Placeholder 3">
            <a:extLst>
              <a:ext uri="{FF2B5EF4-FFF2-40B4-BE49-F238E27FC236}">
                <a16:creationId xmlns:a16="http://schemas.microsoft.com/office/drawing/2014/main" id="{D6036043-DAB8-3935-0481-F74C01EA2AB8}"/>
              </a:ext>
            </a:extLst>
          </p:cNvPr>
          <p:cNvSpPr>
            <a:spLocks noGrp="1"/>
          </p:cNvSpPr>
          <p:nvPr>
            <p:ph type="sldNum" sz="quarter" idx="12"/>
          </p:nvPr>
        </p:nvSpPr>
        <p:spPr/>
        <p:txBody>
          <a:bodyPr/>
          <a:lstStyle/>
          <a:p>
            <a:fld id="{713146FF-293B-4FA8-BE16-5D670871EC2C}" type="slidenum">
              <a:rPr lang="en-US" smtClean="0"/>
              <a:t>62</a:t>
            </a:fld>
            <a:endParaRPr lang="en-US"/>
          </a:p>
        </p:txBody>
      </p:sp>
    </p:spTree>
    <p:extLst>
      <p:ext uri="{BB962C8B-B14F-4D97-AF65-F5344CB8AC3E}">
        <p14:creationId xmlns:p14="http://schemas.microsoft.com/office/powerpoint/2010/main" val="1451795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C2F3-E232-912C-BF48-EF4AFA0A3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9D139-EF1E-A3EC-331C-AC607A0239F5}"/>
              </a:ext>
            </a:extLst>
          </p:cNvPr>
          <p:cNvSpPr>
            <a:spLocks noGrp="1"/>
          </p:cNvSpPr>
          <p:nvPr>
            <p:ph type="title"/>
          </p:nvPr>
        </p:nvSpPr>
        <p:spPr>
          <a:xfrm>
            <a:off x="628650" y="365127"/>
            <a:ext cx="7886700" cy="790574"/>
          </a:xfrm>
        </p:spPr>
        <p:txBody>
          <a:bodyPr>
            <a:normAutofit/>
          </a:bodyPr>
          <a:lstStyle/>
          <a:p>
            <a:r>
              <a:rPr lang="en-US" dirty="0"/>
              <a:t>Represent Christ – Embrace Truth</a:t>
            </a:r>
          </a:p>
        </p:txBody>
      </p:sp>
      <p:sp>
        <p:nvSpPr>
          <p:cNvPr id="4" name="Slide Number Placeholder 3">
            <a:extLst>
              <a:ext uri="{FF2B5EF4-FFF2-40B4-BE49-F238E27FC236}">
                <a16:creationId xmlns:a16="http://schemas.microsoft.com/office/drawing/2014/main" id="{DCD449E6-44D6-CDD8-86DA-4936D0FF5C05}"/>
              </a:ext>
            </a:extLst>
          </p:cNvPr>
          <p:cNvSpPr>
            <a:spLocks noGrp="1"/>
          </p:cNvSpPr>
          <p:nvPr>
            <p:ph type="sldNum" sz="quarter" idx="12"/>
          </p:nvPr>
        </p:nvSpPr>
        <p:spPr/>
        <p:txBody>
          <a:bodyPr/>
          <a:lstStyle/>
          <a:p>
            <a:fld id="{713146FF-293B-4FA8-BE16-5D670871EC2C}" type="slidenum">
              <a:rPr lang="en-US" smtClean="0"/>
              <a:t>63</a:t>
            </a:fld>
            <a:endParaRPr lang="en-US"/>
          </a:p>
        </p:txBody>
      </p:sp>
      <p:graphicFrame>
        <p:nvGraphicFramePr>
          <p:cNvPr id="3" name="Table 2">
            <a:extLst>
              <a:ext uri="{FF2B5EF4-FFF2-40B4-BE49-F238E27FC236}">
                <a16:creationId xmlns:a16="http://schemas.microsoft.com/office/drawing/2014/main" id="{C0EB704E-0451-DE07-5949-BFE1AC8BC6E0}"/>
              </a:ext>
            </a:extLst>
          </p:cNvPr>
          <p:cNvGraphicFramePr>
            <a:graphicFrameLocks noGrp="1"/>
          </p:cNvGraphicFramePr>
          <p:nvPr>
            <p:extLst>
              <p:ext uri="{D42A27DB-BD31-4B8C-83A1-F6EECF244321}">
                <p14:modId xmlns:p14="http://schemas.microsoft.com/office/powerpoint/2010/main" val="2811940495"/>
              </p:ext>
            </p:extLst>
          </p:nvPr>
        </p:nvGraphicFramePr>
        <p:xfrm>
          <a:off x="488950" y="1309688"/>
          <a:ext cx="8115300" cy="4538660"/>
        </p:xfrm>
        <a:graphic>
          <a:graphicData uri="http://schemas.openxmlformats.org/drawingml/2006/table">
            <a:tbl>
              <a:tblPr firstRow="1" firstCol="1" bandRow="1">
                <a:tableStyleId>{5C22544A-7EE6-4342-B048-85BDC9FD1C3A}</a:tableStyleId>
              </a:tblPr>
              <a:tblGrid>
                <a:gridCol w="882650">
                  <a:extLst>
                    <a:ext uri="{9D8B030D-6E8A-4147-A177-3AD203B41FA5}">
                      <a16:colId xmlns:a16="http://schemas.microsoft.com/office/drawing/2014/main" val="1728972687"/>
                    </a:ext>
                  </a:extLst>
                </a:gridCol>
                <a:gridCol w="1168400">
                  <a:extLst>
                    <a:ext uri="{9D8B030D-6E8A-4147-A177-3AD203B41FA5}">
                      <a16:colId xmlns:a16="http://schemas.microsoft.com/office/drawing/2014/main" val="2479805694"/>
                    </a:ext>
                  </a:extLst>
                </a:gridCol>
                <a:gridCol w="1574800">
                  <a:extLst>
                    <a:ext uri="{9D8B030D-6E8A-4147-A177-3AD203B41FA5}">
                      <a16:colId xmlns:a16="http://schemas.microsoft.com/office/drawing/2014/main" val="1979740335"/>
                    </a:ext>
                  </a:extLst>
                </a:gridCol>
                <a:gridCol w="1701800">
                  <a:extLst>
                    <a:ext uri="{9D8B030D-6E8A-4147-A177-3AD203B41FA5}">
                      <a16:colId xmlns:a16="http://schemas.microsoft.com/office/drawing/2014/main" val="1254396318"/>
                    </a:ext>
                  </a:extLst>
                </a:gridCol>
                <a:gridCol w="933450">
                  <a:extLst>
                    <a:ext uri="{9D8B030D-6E8A-4147-A177-3AD203B41FA5}">
                      <a16:colId xmlns:a16="http://schemas.microsoft.com/office/drawing/2014/main" val="2793513055"/>
                    </a:ext>
                  </a:extLst>
                </a:gridCol>
                <a:gridCol w="1854200">
                  <a:extLst>
                    <a:ext uri="{9D8B030D-6E8A-4147-A177-3AD203B41FA5}">
                      <a16:colId xmlns:a16="http://schemas.microsoft.com/office/drawing/2014/main" val="3395419935"/>
                    </a:ext>
                  </a:extLst>
                </a:gridCol>
              </a:tblGrid>
              <a:tr h="227868">
                <a:tc>
                  <a:txBody>
                    <a:bodyPr/>
                    <a:lstStyle/>
                    <a:p>
                      <a:pPr algn="ctr">
                        <a:buNone/>
                      </a:pPr>
                      <a:r>
                        <a:rPr lang="en-US" sz="1200" dirty="0"/>
                        <a:t>Lens</a:t>
                      </a:r>
                    </a:p>
                  </a:txBody>
                  <a:tcPr marL="31200" marR="31200" marT="15600" marB="15600" anchor="ctr"/>
                </a:tc>
                <a:tc>
                  <a:txBody>
                    <a:bodyPr/>
                    <a:lstStyle/>
                    <a:p>
                      <a:pPr algn="ctr">
                        <a:buNone/>
                      </a:pPr>
                      <a:r>
                        <a:rPr lang="en-US" sz="1200" dirty="0"/>
                        <a:t>Competing Love</a:t>
                      </a:r>
                    </a:p>
                  </a:txBody>
                  <a:tcPr marL="31200" marR="31200" marT="15600" marB="15600" anchor="ctr"/>
                </a:tc>
                <a:tc>
                  <a:txBody>
                    <a:bodyPr/>
                    <a:lstStyle/>
                    <a:p>
                      <a:pPr algn="ctr">
                        <a:buNone/>
                      </a:pPr>
                      <a:r>
                        <a:rPr lang="en-US" sz="1200" dirty="0"/>
                        <a:t>Supporting Lie</a:t>
                      </a:r>
                    </a:p>
                  </a:txBody>
                  <a:tcPr marL="31200" marR="31200" marT="15600" marB="15600" anchor="ctr"/>
                </a:tc>
                <a:tc>
                  <a:txBody>
                    <a:bodyPr/>
                    <a:lstStyle/>
                    <a:p>
                      <a:pPr algn="ctr">
                        <a:buNone/>
                      </a:pPr>
                      <a:r>
                        <a:rPr lang="en-US" sz="1200" dirty="0"/>
                        <a:t>Transforming Truth</a:t>
                      </a:r>
                    </a:p>
                  </a:txBody>
                  <a:tcPr marL="31200" marR="31200" marT="15600" marB="15600" anchor="ctr"/>
                </a:tc>
                <a:tc>
                  <a:txBody>
                    <a:bodyPr/>
                    <a:lstStyle/>
                    <a:p>
                      <a:pPr algn="ctr">
                        <a:buNone/>
                      </a:pPr>
                      <a:r>
                        <a:rPr lang="en-US" sz="1200" dirty="0"/>
                        <a:t>Result</a:t>
                      </a:r>
                    </a:p>
                  </a:txBody>
                  <a:tcPr marL="31200" marR="31200" marT="15600" marB="15600" anchor="ctr"/>
                </a:tc>
                <a:tc>
                  <a:txBody>
                    <a:bodyPr/>
                    <a:lstStyle/>
                    <a:p>
                      <a:pPr algn="ctr">
                        <a:buNone/>
                      </a:pPr>
                      <a:r>
                        <a:rPr lang="en-US" sz="1200" dirty="0"/>
                        <a:t>Key Verse</a:t>
                      </a:r>
                    </a:p>
                  </a:txBody>
                  <a:tcPr marL="31200" marR="31200" marT="15600" marB="15600" anchor="ctr"/>
                </a:tc>
                <a:extLst>
                  <a:ext uri="{0D108BD9-81ED-4DB2-BD59-A6C34878D82A}">
                    <a16:rowId xmlns:a16="http://schemas.microsoft.com/office/drawing/2014/main" val="965622051"/>
                  </a:ext>
                </a:extLst>
              </a:tr>
              <a:tr h="636493">
                <a:tc>
                  <a:txBody>
                    <a:bodyPr/>
                    <a:lstStyle/>
                    <a:p>
                      <a:pPr>
                        <a:buNone/>
                      </a:pPr>
                      <a:r>
                        <a:rPr lang="en-US" sz="1200" b="1"/>
                        <a:t>Identity</a:t>
                      </a:r>
                      <a:endParaRPr lang="en-US" sz="1200"/>
                    </a:p>
                  </a:txBody>
                  <a:tcPr marL="31200" marR="31200" marT="15600" marB="15600" anchor="ctr"/>
                </a:tc>
                <a:tc>
                  <a:txBody>
                    <a:bodyPr/>
                    <a:lstStyle/>
                    <a:p>
                      <a:pPr algn="ctr">
                        <a:buNone/>
                      </a:pPr>
                      <a:r>
                        <a:rPr lang="en-US" sz="1200" dirty="0"/>
                        <a:t>Self-Focus</a:t>
                      </a:r>
                    </a:p>
                  </a:txBody>
                  <a:tcPr marL="31200" marR="31200" marT="15600" marB="15600" anchor="ctr"/>
                </a:tc>
                <a:tc>
                  <a:txBody>
                    <a:bodyPr/>
                    <a:lstStyle/>
                    <a:p>
                      <a:pPr>
                        <a:buNone/>
                      </a:pPr>
                      <a:r>
                        <a:rPr lang="en-US" sz="1200"/>
                        <a:t>My faith is private.</a:t>
                      </a:r>
                    </a:p>
                  </a:txBody>
                  <a:tcPr marL="31200" marR="31200" marT="15600" marB="15600" anchor="ctr"/>
                </a:tc>
                <a:tc>
                  <a:txBody>
                    <a:bodyPr/>
                    <a:lstStyle/>
                    <a:p>
                      <a:pPr>
                        <a:buNone/>
                      </a:pPr>
                      <a:r>
                        <a:rPr lang="en-US" sz="1200" dirty="0"/>
                        <a:t>I am Christ's ambassador and representative.</a:t>
                      </a:r>
                    </a:p>
                  </a:txBody>
                  <a:tcPr marL="31200" marR="31200" marT="15600" marB="15600" anchor="ctr"/>
                </a:tc>
                <a:tc>
                  <a:txBody>
                    <a:bodyPr/>
                    <a:lstStyle/>
                    <a:p>
                      <a:pPr algn="ctr">
                        <a:buNone/>
                      </a:pPr>
                      <a:r>
                        <a:rPr lang="en-US" sz="1200" dirty="0"/>
                        <a:t>Purpose</a:t>
                      </a:r>
                    </a:p>
                  </a:txBody>
                  <a:tcPr marL="31200" marR="31200" marT="15600" marB="15600" anchor="ctr"/>
                </a:tc>
                <a:tc>
                  <a:txBody>
                    <a:bodyPr/>
                    <a:lstStyle/>
                    <a:p>
                      <a:pPr>
                        <a:buNone/>
                      </a:pPr>
                      <a:r>
                        <a:rPr lang="en-US" sz="1200" b="1" dirty="0"/>
                        <a:t>2 Corinthians 5:20</a:t>
                      </a:r>
                      <a:r>
                        <a:rPr lang="en-US" sz="1200" dirty="0"/>
                        <a:t> — "We are ambassadors for Christ."</a:t>
                      </a:r>
                    </a:p>
                  </a:txBody>
                  <a:tcPr marL="31200" marR="31200" marT="15600" marB="15600" anchor="ctr"/>
                </a:tc>
                <a:extLst>
                  <a:ext uri="{0D108BD9-81ED-4DB2-BD59-A6C34878D82A}">
                    <a16:rowId xmlns:a16="http://schemas.microsoft.com/office/drawing/2014/main" val="3709302821"/>
                  </a:ext>
                </a:extLst>
              </a:tr>
              <a:tr h="549698">
                <a:tc>
                  <a:txBody>
                    <a:bodyPr/>
                    <a:lstStyle/>
                    <a:p>
                      <a:pPr>
                        <a:buNone/>
                      </a:pPr>
                      <a:r>
                        <a:rPr lang="en-US" sz="1200" b="1"/>
                        <a:t>Character</a:t>
                      </a:r>
                      <a:endParaRPr lang="en-US" sz="1200"/>
                    </a:p>
                  </a:txBody>
                  <a:tcPr marL="31200" marR="31200" marT="15600" marB="15600" anchor="ctr"/>
                </a:tc>
                <a:tc>
                  <a:txBody>
                    <a:bodyPr/>
                    <a:lstStyle/>
                    <a:p>
                      <a:pPr algn="ctr">
                        <a:buNone/>
                      </a:pPr>
                      <a:r>
                        <a:rPr lang="en-US" sz="1200" dirty="0"/>
                        <a:t>Hypocrisy</a:t>
                      </a:r>
                    </a:p>
                  </a:txBody>
                  <a:tcPr marL="31200" marR="31200" marT="15600" marB="15600" anchor="ctr"/>
                </a:tc>
                <a:tc>
                  <a:txBody>
                    <a:bodyPr/>
                    <a:lstStyle/>
                    <a:p>
                      <a:pPr>
                        <a:buNone/>
                      </a:pPr>
                      <a:r>
                        <a:rPr lang="en-US" sz="1200"/>
                        <a:t>My actions don't really matter.</a:t>
                      </a:r>
                    </a:p>
                  </a:txBody>
                  <a:tcPr marL="31200" marR="31200" marT="15600" marB="15600" anchor="ctr"/>
                </a:tc>
                <a:tc>
                  <a:txBody>
                    <a:bodyPr/>
                    <a:lstStyle/>
                    <a:p>
                      <a:pPr>
                        <a:buNone/>
                      </a:pPr>
                      <a:r>
                        <a:rPr lang="en-US" sz="1200" dirty="0"/>
                        <a:t>People should see Christ nature through me.</a:t>
                      </a:r>
                    </a:p>
                  </a:txBody>
                  <a:tcPr marL="31200" marR="31200" marT="15600" marB="15600" anchor="ctr"/>
                </a:tc>
                <a:tc>
                  <a:txBody>
                    <a:bodyPr/>
                    <a:lstStyle/>
                    <a:p>
                      <a:pPr algn="ctr">
                        <a:buNone/>
                      </a:pPr>
                      <a:r>
                        <a:rPr lang="en-US" sz="1200" dirty="0"/>
                        <a:t>Credibility</a:t>
                      </a:r>
                    </a:p>
                  </a:txBody>
                  <a:tcPr marL="31200" marR="31200" marT="15600" marB="15600" anchor="ctr"/>
                </a:tc>
                <a:tc>
                  <a:txBody>
                    <a:bodyPr/>
                    <a:lstStyle/>
                    <a:p>
                      <a:pPr>
                        <a:buNone/>
                      </a:pPr>
                      <a:r>
                        <a:rPr lang="en-US" sz="1200" b="1" dirty="0"/>
                        <a:t>Matthew 5:16</a:t>
                      </a:r>
                      <a:r>
                        <a:rPr lang="en-US" sz="1200" dirty="0"/>
                        <a:t> — "Let your light so shine before men."</a:t>
                      </a:r>
                    </a:p>
                  </a:txBody>
                  <a:tcPr marL="31200" marR="31200" marT="15600" marB="15600" anchor="ctr"/>
                </a:tc>
                <a:extLst>
                  <a:ext uri="{0D108BD9-81ED-4DB2-BD59-A6C34878D82A}">
                    <a16:rowId xmlns:a16="http://schemas.microsoft.com/office/drawing/2014/main" val="3448341780"/>
                  </a:ext>
                </a:extLst>
              </a:tr>
              <a:tr h="636493">
                <a:tc>
                  <a:txBody>
                    <a:bodyPr/>
                    <a:lstStyle/>
                    <a:p>
                      <a:pPr>
                        <a:buNone/>
                      </a:pPr>
                      <a:r>
                        <a:rPr lang="en-US" sz="1200" b="1"/>
                        <a:t>Example</a:t>
                      </a:r>
                      <a:endParaRPr lang="en-US" sz="1200"/>
                    </a:p>
                  </a:txBody>
                  <a:tcPr marL="31200" marR="31200" marT="15600" marB="15600" anchor="ctr"/>
                </a:tc>
                <a:tc>
                  <a:txBody>
                    <a:bodyPr/>
                    <a:lstStyle/>
                    <a:p>
                      <a:pPr algn="ctr">
                        <a:buNone/>
                      </a:pPr>
                      <a:r>
                        <a:rPr lang="en-US" sz="1200" dirty="0"/>
                        <a:t>Comfort</a:t>
                      </a:r>
                    </a:p>
                  </a:txBody>
                  <a:tcPr marL="31200" marR="31200" marT="15600" marB="15600" anchor="ctr"/>
                </a:tc>
                <a:tc>
                  <a:txBody>
                    <a:bodyPr/>
                    <a:lstStyle/>
                    <a:p>
                      <a:pPr>
                        <a:buNone/>
                      </a:pPr>
                      <a:r>
                        <a:rPr lang="en-US" sz="1200"/>
                        <a:t>Following Jesus is a personal matter.</a:t>
                      </a:r>
                    </a:p>
                  </a:txBody>
                  <a:tcPr marL="31200" marR="31200" marT="15600" marB="15600" anchor="ctr"/>
                </a:tc>
                <a:tc>
                  <a:txBody>
                    <a:bodyPr/>
                    <a:lstStyle/>
                    <a:p>
                      <a:pPr>
                        <a:buNone/>
                      </a:pPr>
                      <a:r>
                        <a:rPr lang="en-US" sz="1200" dirty="0"/>
                        <a:t>My life should demonstrate discipleship.</a:t>
                      </a:r>
                    </a:p>
                  </a:txBody>
                  <a:tcPr marL="31200" marR="31200" marT="15600" marB="15600" anchor="ctr"/>
                </a:tc>
                <a:tc>
                  <a:txBody>
                    <a:bodyPr/>
                    <a:lstStyle/>
                    <a:p>
                      <a:pPr algn="ctr">
                        <a:buNone/>
                      </a:pPr>
                      <a:r>
                        <a:rPr lang="en-US" sz="1200" dirty="0"/>
                        <a:t>Inspiration</a:t>
                      </a:r>
                    </a:p>
                  </a:txBody>
                  <a:tcPr marL="31200" marR="31200" marT="15600" marB="15600" anchor="ctr"/>
                </a:tc>
                <a:tc>
                  <a:txBody>
                    <a:bodyPr/>
                    <a:lstStyle/>
                    <a:p>
                      <a:pPr>
                        <a:buNone/>
                      </a:pPr>
                      <a:r>
                        <a:rPr lang="en-US" sz="1200" b="1" dirty="0"/>
                        <a:t>1 Corinthians 11:1</a:t>
                      </a:r>
                      <a:r>
                        <a:rPr lang="en-US" sz="1200" dirty="0"/>
                        <a:t> - "Imitate me, just as I imitate Christ."</a:t>
                      </a:r>
                    </a:p>
                  </a:txBody>
                  <a:tcPr marL="31200" marR="31200" marT="15600" marB="15600" anchor="ctr"/>
                </a:tc>
                <a:extLst>
                  <a:ext uri="{0D108BD9-81ED-4DB2-BD59-A6C34878D82A}">
                    <a16:rowId xmlns:a16="http://schemas.microsoft.com/office/drawing/2014/main" val="2872296088"/>
                  </a:ext>
                </a:extLst>
              </a:tr>
              <a:tr h="462904">
                <a:tc>
                  <a:txBody>
                    <a:bodyPr/>
                    <a:lstStyle/>
                    <a:p>
                      <a:pPr>
                        <a:buNone/>
                      </a:pPr>
                      <a:r>
                        <a:rPr lang="en-US" sz="1200" b="1"/>
                        <a:t>Truth</a:t>
                      </a:r>
                      <a:endParaRPr lang="en-US" sz="1200"/>
                    </a:p>
                  </a:txBody>
                  <a:tcPr marL="31200" marR="31200" marT="15600" marB="15600" anchor="ctr"/>
                </a:tc>
                <a:tc>
                  <a:txBody>
                    <a:bodyPr/>
                    <a:lstStyle/>
                    <a:p>
                      <a:pPr algn="ctr">
                        <a:buNone/>
                      </a:pPr>
                      <a:r>
                        <a:rPr lang="en-US" sz="1200" dirty="0"/>
                        <a:t>Fear of Conflict</a:t>
                      </a:r>
                    </a:p>
                  </a:txBody>
                  <a:tcPr marL="31200" marR="31200" marT="15600" marB="15600" anchor="ctr"/>
                </a:tc>
                <a:tc>
                  <a:txBody>
                    <a:bodyPr/>
                    <a:lstStyle/>
                    <a:p>
                      <a:pPr>
                        <a:buNone/>
                      </a:pPr>
                      <a:r>
                        <a:rPr lang="en-US" sz="1200"/>
                        <a:t>Speaking truth will only create problems.</a:t>
                      </a:r>
                    </a:p>
                  </a:txBody>
                  <a:tcPr marL="31200" marR="31200" marT="15600" marB="15600" anchor="ctr"/>
                </a:tc>
                <a:tc>
                  <a:txBody>
                    <a:bodyPr/>
                    <a:lstStyle/>
                    <a:p>
                      <a:pPr>
                        <a:buNone/>
                      </a:pPr>
                      <a:r>
                        <a:rPr lang="en-US" sz="1200" dirty="0"/>
                        <a:t>Truth spoken in love brings freedom.</a:t>
                      </a:r>
                    </a:p>
                  </a:txBody>
                  <a:tcPr marL="31200" marR="31200" marT="15600" marB="15600" anchor="ctr"/>
                </a:tc>
                <a:tc>
                  <a:txBody>
                    <a:bodyPr/>
                    <a:lstStyle/>
                    <a:p>
                      <a:pPr algn="ctr">
                        <a:buNone/>
                      </a:pPr>
                      <a:r>
                        <a:rPr lang="en-US" sz="1200" dirty="0"/>
                        <a:t>Wisdom</a:t>
                      </a:r>
                    </a:p>
                  </a:txBody>
                  <a:tcPr marL="31200" marR="31200" marT="15600" marB="15600" anchor="ctr"/>
                </a:tc>
                <a:tc>
                  <a:txBody>
                    <a:bodyPr/>
                    <a:lstStyle/>
                    <a:p>
                      <a:pPr>
                        <a:buNone/>
                      </a:pPr>
                      <a:r>
                        <a:rPr lang="en-US" sz="1200" b="1" dirty="0"/>
                        <a:t>Ephesians 4:15</a:t>
                      </a:r>
                      <a:r>
                        <a:rPr lang="en-US" sz="1200" dirty="0"/>
                        <a:t> — "Speaking the truth in love."</a:t>
                      </a:r>
                    </a:p>
                  </a:txBody>
                  <a:tcPr marL="31200" marR="31200" marT="15600" marB="15600" anchor="ctr"/>
                </a:tc>
                <a:extLst>
                  <a:ext uri="{0D108BD9-81ED-4DB2-BD59-A6C34878D82A}">
                    <a16:rowId xmlns:a16="http://schemas.microsoft.com/office/drawing/2014/main" val="2261476157"/>
                  </a:ext>
                </a:extLst>
              </a:tr>
              <a:tr h="462904">
                <a:tc>
                  <a:txBody>
                    <a:bodyPr/>
                    <a:lstStyle/>
                    <a:p>
                      <a:pPr>
                        <a:buNone/>
                      </a:pPr>
                      <a:r>
                        <a:rPr lang="en-US" sz="1200" b="1"/>
                        <a:t>Witness</a:t>
                      </a:r>
                      <a:endParaRPr lang="en-US" sz="1200"/>
                    </a:p>
                  </a:txBody>
                  <a:tcPr marL="31200" marR="31200" marT="15600" marB="15600" anchor="ctr"/>
                </a:tc>
                <a:tc>
                  <a:txBody>
                    <a:bodyPr/>
                    <a:lstStyle/>
                    <a:p>
                      <a:pPr algn="ctr">
                        <a:buNone/>
                      </a:pPr>
                      <a:r>
                        <a:rPr lang="en-US" sz="1200" dirty="0"/>
                        <a:t>Fear of Man</a:t>
                      </a:r>
                    </a:p>
                  </a:txBody>
                  <a:tcPr marL="31200" marR="31200" marT="15600" marB="15600" anchor="ctr"/>
                </a:tc>
                <a:tc>
                  <a:txBody>
                    <a:bodyPr/>
                    <a:lstStyle/>
                    <a:p>
                      <a:pPr>
                        <a:buNone/>
                      </a:pPr>
                      <a:r>
                        <a:rPr lang="en-US" sz="1200"/>
                        <a:t>People may reject me.</a:t>
                      </a:r>
                    </a:p>
                  </a:txBody>
                  <a:tcPr marL="31200" marR="31200" marT="15600" marB="15600" anchor="ctr"/>
                </a:tc>
                <a:tc>
                  <a:txBody>
                    <a:bodyPr/>
                    <a:lstStyle/>
                    <a:p>
                      <a:pPr>
                        <a:buNone/>
                      </a:pPr>
                      <a:r>
                        <a:rPr lang="en-US" sz="1200" dirty="0"/>
                        <a:t>God calls and empowers me to testify.</a:t>
                      </a:r>
                    </a:p>
                  </a:txBody>
                  <a:tcPr marL="31200" marR="31200" marT="15600" marB="15600" anchor="ctr"/>
                </a:tc>
                <a:tc>
                  <a:txBody>
                    <a:bodyPr/>
                    <a:lstStyle/>
                    <a:p>
                      <a:pPr algn="ctr">
                        <a:buNone/>
                      </a:pPr>
                      <a:r>
                        <a:rPr lang="en-US" sz="1200" dirty="0"/>
                        <a:t>Boldness</a:t>
                      </a:r>
                    </a:p>
                  </a:txBody>
                  <a:tcPr marL="31200" marR="31200" marT="15600" marB="15600" anchor="ctr"/>
                </a:tc>
                <a:tc>
                  <a:txBody>
                    <a:bodyPr/>
                    <a:lstStyle/>
                    <a:p>
                      <a:pPr>
                        <a:buNone/>
                      </a:pPr>
                      <a:r>
                        <a:rPr lang="en-US" sz="1200" b="1" dirty="0"/>
                        <a:t>Acts 1:8</a:t>
                      </a:r>
                      <a:r>
                        <a:rPr lang="en-US" sz="1200" dirty="0"/>
                        <a:t> — "You shall be witnesses to Me."</a:t>
                      </a:r>
                    </a:p>
                  </a:txBody>
                  <a:tcPr marL="31200" marR="31200" marT="15600" marB="15600" anchor="ctr"/>
                </a:tc>
                <a:extLst>
                  <a:ext uri="{0D108BD9-81ED-4DB2-BD59-A6C34878D82A}">
                    <a16:rowId xmlns:a16="http://schemas.microsoft.com/office/drawing/2014/main" val="4162106145"/>
                  </a:ext>
                </a:extLst>
              </a:tr>
              <a:tr h="549698">
                <a:tc>
                  <a:txBody>
                    <a:bodyPr/>
                    <a:lstStyle/>
                    <a:p>
                      <a:pPr>
                        <a:buNone/>
                      </a:pPr>
                      <a:r>
                        <a:rPr lang="en-US" sz="1200" b="1"/>
                        <a:t>Testimony</a:t>
                      </a:r>
                      <a:endParaRPr lang="en-US" sz="1200"/>
                    </a:p>
                  </a:txBody>
                  <a:tcPr marL="31200" marR="31200" marT="15600" marB="15600" anchor="ctr"/>
                </a:tc>
                <a:tc>
                  <a:txBody>
                    <a:bodyPr/>
                    <a:lstStyle/>
                    <a:p>
                      <a:pPr algn="ctr">
                        <a:buNone/>
                      </a:pPr>
                      <a:r>
                        <a:rPr lang="en-US" sz="1200" dirty="0"/>
                        <a:t>Insecurity</a:t>
                      </a:r>
                    </a:p>
                  </a:txBody>
                  <a:tcPr marL="31200" marR="31200" marT="15600" marB="15600" anchor="ctr"/>
                </a:tc>
                <a:tc>
                  <a:txBody>
                    <a:bodyPr/>
                    <a:lstStyle/>
                    <a:p>
                      <a:pPr>
                        <a:buNone/>
                      </a:pPr>
                      <a:r>
                        <a:rPr lang="en-US" sz="1200"/>
                        <a:t>My story isn't important.</a:t>
                      </a:r>
                    </a:p>
                  </a:txBody>
                  <a:tcPr marL="31200" marR="31200" marT="15600" marB="15600" anchor="ctr"/>
                </a:tc>
                <a:tc>
                  <a:txBody>
                    <a:bodyPr/>
                    <a:lstStyle/>
                    <a:p>
                      <a:pPr>
                        <a:buNone/>
                      </a:pPr>
                      <a:r>
                        <a:rPr lang="en-US" sz="1200"/>
                        <a:t>God uses transformed lives to encourage others.</a:t>
                      </a:r>
                    </a:p>
                  </a:txBody>
                  <a:tcPr marL="31200" marR="31200" marT="15600" marB="15600" anchor="ctr"/>
                </a:tc>
                <a:tc>
                  <a:txBody>
                    <a:bodyPr/>
                    <a:lstStyle/>
                    <a:p>
                      <a:pPr algn="ctr">
                        <a:buNone/>
                      </a:pPr>
                      <a:r>
                        <a:rPr lang="en-US" sz="1200" dirty="0"/>
                        <a:t>Hope</a:t>
                      </a:r>
                    </a:p>
                  </a:txBody>
                  <a:tcPr marL="31200" marR="31200" marT="15600" marB="15600" anchor="ctr"/>
                </a:tc>
                <a:tc>
                  <a:txBody>
                    <a:bodyPr/>
                    <a:lstStyle/>
                    <a:p>
                      <a:pPr>
                        <a:buNone/>
                      </a:pPr>
                      <a:r>
                        <a:rPr lang="en-US" sz="1200" b="1"/>
                        <a:t>Revelation 12:11</a:t>
                      </a:r>
                      <a:r>
                        <a:rPr lang="en-US" sz="1200"/>
                        <a:t> — "By the word of their testimony."</a:t>
                      </a:r>
                    </a:p>
                  </a:txBody>
                  <a:tcPr marL="31200" marR="31200" marT="15600" marB="15600" anchor="ctr"/>
                </a:tc>
                <a:extLst>
                  <a:ext uri="{0D108BD9-81ED-4DB2-BD59-A6C34878D82A}">
                    <a16:rowId xmlns:a16="http://schemas.microsoft.com/office/drawing/2014/main" val="4249436173"/>
                  </a:ext>
                </a:extLst>
              </a:tr>
              <a:tr h="549698">
                <a:tc>
                  <a:txBody>
                    <a:bodyPr/>
                    <a:lstStyle/>
                    <a:p>
                      <a:pPr>
                        <a:buNone/>
                      </a:pPr>
                      <a:r>
                        <a:rPr lang="en-US" sz="1200" b="1"/>
                        <a:t>Discipleship</a:t>
                      </a:r>
                      <a:endParaRPr lang="en-US" sz="1200"/>
                    </a:p>
                  </a:txBody>
                  <a:tcPr marL="31200" marR="31200" marT="15600" marB="15600" anchor="ctr"/>
                </a:tc>
                <a:tc>
                  <a:txBody>
                    <a:bodyPr/>
                    <a:lstStyle/>
                    <a:p>
                      <a:pPr algn="ctr">
                        <a:buNone/>
                      </a:pPr>
                      <a:r>
                        <a:rPr lang="en-US" sz="1200" dirty="0"/>
                        <a:t>Passivity</a:t>
                      </a:r>
                    </a:p>
                  </a:txBody>
                  <a:tcPr marL="31200" marR="31200" marT="15600" marB="15600" anchor="ctr"/>
                </a:tc>
                <a:tc>
                  <a:txBody>
                    <a:bodyPr/>
                    <a:lstStyle/>
                    <a:p>
                      <a:pPr>
                        <a:buNone/>
                      </a:pPr>
                      <a:r>
                        <a:rPr lang="en-US" sz="1200"/>
                        <a:t>Someone else will help them follow Jesus.</a:t>
                      </a:r>
                    </a:p>
                  </a:txBody>
                  <a:tcPr marL="31200" marR="31200" marT="15600" marB="15600" anchor="ctr"/>
                </a:tc>
                <a:tc>
                  <a:txBody>
                    <a:bodyPr/>
                    <a:lstStyle/>
                    <a:p>
                      <a:pPr>
                        <a:buNone/>
                      </a:pPr>
                      <a:r>
                        <a:rPr lang="en-US" sz="1200"/>
                        <a:t>Jesus commands us to make disciples.</a:t>
                      </a:r>
                    </a:p>
                  </a:txBody>
                  <a:tcPr marL="31200" marR="31200" marT="15600" marB="15600" anchor="ctr"/>
                </a:tc>
                <a:tc>
                  <a:txBody>
                    <a:bodyPr/>
                    <a:lstStyle/>
                    <a:p>
                      <a:pPr algn="ctr">
                        <a:buNone/>
                      </a:pPr>
                      <a:r>
                        <a:rPr lang="en-US" sz="1200" dirty="0"/>
                        <a:t>Multiplication</a:t>
                      </a:r>
                    </a:p>
                  </a:txBody>
                  <a:tcPr marL="31200" marR="31200" marT="15600" marB="15600" anchor="ctr"/>
                </a:tc>
                <a:tc>
                  <a:txBody>
                    <a:bodyPr/>
                    <a:lstStyle/>
                    <a:p>
                      <a:pPr>
                        <a:buNone/>
                      </a:pPr>
                      <a:r>
                        <a:rPr lang="en-US" sz="1200" b="1" dirty="0"/>
                        <a:t>Matthew 28:19</a:t>
                      </a:r>
                      <a:r>
                        <a:rPr lang="en-US" sz="1200" dirty="0"/>
                        <a:t> — "Go… and make disciples."</a:t>
                      </a:r>
                    </a:p>
                  </a:txBody>
                  <a:tcPr marL="31200" marR="31200" marT="15600" marB="15600" anchor="ctr"/>
                </a:tc>
                <a:extLst>
                  <a:ext uri="{0D108BD9-81ED-4DB2-BD59-A6C34878D82A}">
                    <a16:rowId xmlns:a16="http://schemas.microsoft.com/office/drawing/2014/main" val="3114698189"/>
                  </a:ext>
                </a:extLst>
              </a:tr>
              <a:tr h="462904">
                <a:tc>
                  <a:txBody>
                    <a:bodyPr/>
                    <a:lstStyle/>
                    <a:p>
                      <a:pPr>
                        <a:buNone/>
                      </a:pPr>
                      <a:r>
                        <a:rPr lang="en-US" sz="1200" b="1"/>
                        <a:t>Glory</a:t>
                      </a:r>
                      <a:endParaRPr lang="en-US" sz="1200"/>
                    </a:p>
                  </a:txBody>
                  <a:tcPr marL="31200" marR="31200" marT="15600" marB="15600" anchor="ctr"/>
                </a:tc>
                <a:tc>
                  <a:txBody>
                    <a:bodyPr/>
                    <a:lstStyle/>
                    <a:p>
                      <a:pPr algn="ctr">
                        <a:buNone/>
                      </a:pPr>
                      <a:r>
                        <a:rPr lang="en-US" sz="1200" dirty="0"/>
                        <a:t>Self-Importance</a:t>
                      </a:r>
                    </a:p>
                  </a:txBody>
                  <a:tcPr marL="31200" marR="31200" marT="15600" marB="15600" anchor="ctr"/>
                </a:tc>
                <a:tc>
                  <a:txBody>
                    <a:bodyPr/>
                    <a:lstStyle/>
                    <a:p>
                      <a:pPr>
                        <a:buNone/>
                      </a:pPr>
                      <a:r>
                        <a:rPr lang="en-US" sz="1200"/>
                        <a:t>I want recognition for what I do.</a:t>
                      </a:r>
                    </a:p>
                  </a:txBody>
                  <a:tcPr marL="31200" marR="31200" marT="15600" marB="15600" anchor="ctr"/>
                </a:tc>
                <a:tc>
                  <a:txBody>
                    <a:bodyPr/>
                    <a:lstStyle/>
                    <a:p>
                      <a:pPr>
                        <a:buNone/>
                      </a:pPr>
                      <a:r>
                        <a:rPr lang="en-US" sz="1200"/>
                        <a:t>The goal is to glorify God.</a:t>
                      </a:r>
                    </a:p>
                  </a:txBody>
                  <a:tcPr marL="31200" marR="31200" marT="15600" marB="15600" anchor="ctr"/>
                </a:tc>
                <a:tc>
                  <a:txBody>
                    <a:bodyPr/>
                    <a:lstStyle/>
                    <a:p>
                      <a:pPr algn="ctr">
                        <a:buNone/>
                      </a:pPr>
                      <a:r>
                        <a:rPr lang="en-US" sz="1200" dirty="0"/>
                        <a:t>Eternal Perspective</a:t>
                      </a:r>
                    </a:p>
                  </a:txBody>
                  <a:tcPr marL="31200" marR="31200" marT="15600" marB="15600" anchor="ctr"/>
                </a:tc>
                <a:tc>
                  <a:txBody>
                    <a:bodyPr/>
                    <a:lstStyle/>
                    <a:p>
                      <a:pPr>
                        <a:buNone/>
                      </a:pPr>
                      <a:r>
                        <a:rPr lang="en-US" sz="1200" b="1" dirty="0"/>
                        <a:t>Matthew 5:16</a:t>
                      </a:r>
                      <a:r>
                        <a:rPr lang="en-US" sz="1200" dirty="0"/>
                        <a:t> — "Glorify your Father in heaven."</a:t>
                      </a:r>
                    </a:p>
                  </a:txBody>
                  <a:tcPr marL="31200" marR="31200" marT="15600" marB="15600" anchor="ctr"/>
                </a:tc>
                <a:extLst>
                  <a:ext uri="{0D108BD9-81ED-4DB2-BD59-A6C34878D82A}">
                    <a16:rowId xmlns:a16="http://schemas.microsoft.com/office/drawing/2014/main" val="2445747753"/>
                  </a:ext>
                </a:extLst>
              </a:tr>
            </a:tbl>
          </a:graphicData>
        </a:graphic>
      </p:graphicFrame>
    </p:spTree>
    <p:extLst>
      <p:ext uri="{BB962C8B-B14F-4D97-AF65-F5344CB8AC3E}">
        <p14:creationId xmlns:p14="http://schemas.microsoft.com/office/powerpoint/2010/main" val="532108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5169B2-58A8-5F11-9BF2-85431637F15C}"/>
              </a:ext>
            </a:extLst>
          </p:cNvPr>
          <p:cNvSpPr>
            <a:spLocks noGrp="1"/>
          </p:cNvSpPr>
          <p:nvPr>
            <p:ph type="title"/>
          </p:nvPr>
        </p:nvSpPr>
        <p:spPr/>
        <p:txBody>
          <a:bodyPr/>
          <a:lstStyle/>
          <a:p>
            <a:r>
              <a:rPr lang="en-US" dirty="0"/>
              <a:t>Flow God’s Love To Others</a:t>
            </a:r>
          </a:p>
        </p:txBody>
      </p:sp>
      <p:sp>
        <p:nvSpPr>
          <p:cNvPr id="4" name="Slide Number Placeholder 3">
            <a:extLst>
              <a:ext uri="{FF2B5EF4-FFF2-40B4-BE49-F238E27FC236}">
                <a16:creationId xmlns:a16="http://schemas.microsoft.com/office/drawing/2014/main" id="{069D67F1-8B1D-038F-CEF7-E615C3784AEE}"/>
              </a:ext>
            </a:extLst>
          </p:cNvPr>
          <p:cNvSpPr>
            <a:spLocks noGrp="1"/>
          </p:cNvSpPr>
          <p:nvPr>
            <p:ph type="sldNum" sz="quarter" idx="12"/>
          </p:nvPr>
        </p:nvSpPr>
        <p:spPr/>
        <p:txBody>
          <a:bodyPr/>
          <a:lstStyle/>
          <a:p>
            <a:fld id="{713146FF-293B-4FA8-BE16-5D670871EC2C}" type="slidenum">
              <a:rPr lang="en-US" smtClean="0"/>
              <a:t>64</a:t>
            </a:fld>
            <a:endParaRPr lang="en-US"/>
          </a:p>
        </p:txBody>
      </p:sp>
      <p:graphicFrame>
        <p:nvGraphicFramePr>
          <p:cNvPr id="6" name="Table 5">
            <a:extLst>
              <a:ext uri="{FF2B5EF4-FFF2-40B4-BE49-F238E27FC236}">
                <a16:creationId xmlns:a16="http://schemas.microsoft.com/office/drawing/2014/main" id="{652053B1-455E-450A-53D0-6D7919743B2D}"/>
              </a:ext>
            </a:extLst>
          </p:cNvPr>
          <p:cNvGraphicFramePr>
            <a:graphicFrameLocks noGrp="1"/>
          </p:cNvGraphicFramePr>
          <p:nvPr>
            <p:extLst>
              <p:ext uri="{D42A27DB-BD31-4B8C-83A1-F6EECF244321}">
                <p14:modId xmlns:p14="http://schemas.microsoft.com/office/powerpoint/2010/main" val="387793463"/>
              </p:ext>
            </p:extLst>
          </p:nvPr>
        </p:nvGraphicFramePr>
        <p:xfrm>
          <a:off x="634828" y="2280285"/>
          <a:ext cx="7650376" cy="2377440"/>
        </p:xfrm>
        <a:graphic>
          <a:graphicData uri="http://schemas.openxmlformats.org/drawingml/2006/table">
            <a:tbl>
              <a:tblPr firstRow="1" firstCol="1" bandRow="1">
                <a:tableStyleId>{5C22544A-7EE6-4342-B048-85BDC9FD1C3A}</a:tableStyleId>
              </a:tblPr>
              <a:tblGrid>
                <a:gridCol w="1541762">
                  <a:extLst>
                    <a:ext uri="{9D8B030D-6E8A-4147-A177-3AD203B41FA5}">
                      <a16:colId xmlns:a16="http://schemas.microsoft.com/office/drawing/2014/main" val="843352779"/>
                    </a:ext>
                  </a:extLst>
                </a:gridCol>
                <a:gridCol w="1894961">
                  <a:extLst>
                    <a:ext uri="{9D8B030D-6E8A-4147-A177-3AD203B41FA5}">
                      <a16:colId xmlns:a16="http://schemas.microsoft.com/office/drawing/2014/main" val="3324447982"/>
                    </a:ext>
                  </a:extLst>
                </a:gridCol>
                <a:gridCol w="2042600">
                  <a:extLst>
                    <a:ext uri="{9D8B030D-6E8A-4147-A177-3AD203B41FA5}">
                      <a16:colId xmlns:a16="http://schemas.microsoft.com/office/drawing/2014/main" val="3098132463"/>
                    </a:ext>
                  </a:extLst>
                </a:gridCol>
                <a:gridCol w="2171053">
                  <a:extLst>
                    <a:ext uri="{9D8B030D-6E8A-4147-A177-3AD203B41FA5}">
                      <a16:colId xmlns:a16="http://schemas.microsoft.com/office/drawing/2014/main" val="2938307766"/>
                    </a:ext>
                  </a:extLst>
                </a:gridCol>
              </a:tblGrid>
              <a:tr h="0">
                <a:tc>
                  <a:txBody>
                    <a:bodyPr/>
                    <a:lstStyle/>
                    <a:p>
                      <a:pPr>
                        <a:buNone/>
                      </a:pPr>
                      <a:r>
                        <a:rPr lang="en-US"/>
                        <a:t>Step</a:t>
                      </a:r>
                    </a:p>
                  </a:txBody>
                  <a:tcPr anchor="ctr"/>
                </a:tc>
                <a:tc>
                  <a:txBody>
                    <a:bodyPr/>
                    <a:lstStyle/>
                    <a:p>
                      <a:pPr algn="ctr">
                        <a:buNone/>
                      </a:pPr>
                      <a:r>
                        <a:rPr lang="en-US" dirty="0"/>
                        <a:t>Love Others</a:t>
                      </a:r>
                    </a:p>
                  </a:txBody>
                  <a:tcPr anchor="ctr"/>
                </a:tc>
                <a:tc>
                  <a:txBody>
                    <a:bodyPr/>
                    <a:lstStyle/>
                    <a:p>
                      <a:pPr algn="ctr">
                        <a:buNone/>
                      </a:pPr>
                      <a:r>
                        <a:rPr lang="en-US" dirty="0"/>
                        <a:t>Serve Others</a:t>
                      </a:r>
                    </a:p>
                  </a:txBody>
                  <a:tcPr anchor="ctr"/>
                </a:tc>
                <a:tc>
                  <a:txBody>
                    <a:bodyPr/>
                    <a:lstStyle/>
                    <a:p>
                      <a:pPr algn="ctr">
                        <a:buNone/>
                      </a:pPr>
                      <a:r>
                        <a:rPr lang="en-US" dirty="0"/>
                        <a:t>Represent Christ</a:t>
                      </a:r>
                    </a:p>
                  </a:txBody>
                  <a:tcPr anchor="ctr"/>
                </a:tc>
                <a:extLst>
                  <a:ext uri="{0D108BD9-81ED-4DB2-BD59-A6C34878D82A}">
                    <a16:rowId xmlns:a16="http://schemas.microsoft.com/office/drawing/2014/main" val="820273680"/>
                  </a:ext>
                </a:extLst>
              </a:tr>
              <a:tr h="0">
                <a:tc>
                  <a:txBody>
                    <a:bodyPr/>
                    <a:lstStyle/>
                    <a:p>
                      <a:pPr>
                        <a:buNone/>
                      </a:pPr>
                      <a:r>
                        <a:rPr lang="en-US"/>
                        <a:t>Repent</a:t>
                      </a:r>
                    </a:p>
                  </a:txBody>
                  <a:tcPr anchor="ctr"/>
                </a:tc>
                <a:tc>
                  <a:txBody>
                    <a:bodyPr/>
                    <a:lstStyle/>
                    <a:p>
                      <a:pPr algn="ctr">
                        <a:buNone/>
                      </a:pPr>
                      <a:r>
                        <a:rPr lang="en-US" dirty="0"/>
                        <a:t>Judgment &amp;   </a:t>
                      </a:r>
                    </a:p>
                    <a:p>
                      <a:pPr algn="ctr">
                        <a:buNone/>
                      </a:pPr>
                      <a:r>
                        <a:rPr lang="en-US" dirty="0"/>
                        <a:t> Indifference</a:t>
                      </a:r>
                    </a:p>
                  </a:txBody>
                  <a:tcPr anchor="ctr"/>
                </a:tc>
                <a:tc>
                  <a:txBody>
                    <a:bodyPr/>
                    <a:lstStyle/>
                    <a:p>
                      <a:pPr algn="ctr">
                        <a:buNone/>
                      </a:pPr>
                      <a:r>
                        <a:rPr lang="en-US" dirty="0"/>
                        <a:t>Selfishness &amp; </a:t>
                      </a:r>
                    </a:p>
                    <a:p>
                      <a:pPr algn="ctr">
                        <a:buNone/>
                      </a:pPr>
                      <a:r>
                        <a:rPr lang="en-US" dirty="0"/>
                        <a:t> Comfort</a:t>
                      </a:r>
                    </a:p>
                  </a:txBody>
                  <a:tcPr anchor="ctr"/>
                </a:tc>
                <a:tc>
                  <a:txBody>
                    <a:bodyPr/>
                    <a:lstStyle/>
                    <a:p>
                      <a:pPr algn="ctr">
                        <a:buNone/>
                      </a:pPr>
                      <a:r>
                        <a:rPr lang="en-US" dirty="0"/>
                        <a:t>Fear &amp;</a:t>
                      </a:r>
                    </a:p>
                    <a:p>
                      <a:pPr algn="ctr">
                        <a:buNone/>
                      </a:pPr>
                      <a:r>
                        <a:rPr lang="en-US" dirty="0"/>
                        <a:t> Compromise</a:t>
                      </a:r>
                    </a:p>
                  </a:txBody>
                  <a:tcPr anchor="ctr"/>
                </a:tc>
                <a:extLst>
                  <a:ext uri="{0D108BD9-81ED-4DB2-BD59-A6C34878D82A}">
                    <a16:rowId xmlns:a16="http://schemas.microsoft.com/office/drawing/2014/main" val="3767893266"/>
                  </a:ext>
                </a:extLst>
              </a:tr>
              <a:tr h="0">
                <a:tc>
                  <a:txBody>
                    <a:bodyPr/>
                    <a:lstStyle/>
                    <a:p>
                      <a:pPr>
                        <a:buNone/>
                      </a:pPr>
                      <a:r>
                        <a:rPr lang="en-US" dirty="0"/>
                        <a:t>Put Off Old</a:t>
                      </a:r>
                    </a:p>
                  </a:txBody>
                  <a:tcPr anchor="ctr"/>
                </a:tc>
                <a:tc>
                  <a:txBody>
                    <a:bodyPr/>
                    <a:lstStyle/>
                    <a:p>
                      <a:pPr algn="ctr">
                        <a:buNone/>
                      </a:pPr>
                      <a:r>
                        <a:rPr lang="en-US" dirty="0"/>
                        <a:t>Critical</a:t>
                      </a:r>
                    </a:p>
                  </a:txBody>
                  <a:tcPr anchor="ctr"/>
                </a:tc>
                <a:tc>
                  <a:txBody>
                    <a:bodyPr/>
                    <a:lstStyle/>
                    <a:p>
                      <a:pPr algn="ctr">
                        <a:buNone/>
                      </a:pPr>
                      <a:r>
                        <a:rPr lang="en-US" dirty="0"/>
                        <a:t>Self-serving</a:t>
                      </a:r>
                    </a:p>
                  </a:txBody>
                  <a:tcPr anchor="ctr"/>
                </a:tc>
                <a:tc>
                  <a:txBody>
                    <a:bodyPr/>
                    <a:lstStyle/>
                    <a:p>
                      <a:pPr algn="ctr">
                        <a:buNone/>
                      </a:pPr>
                      <a:r>
                        <a:rPr lang="en-US" dirty="0"/>
                        <a:t>Approval-seeking</a:t>
                      </a:r>
                    </a:p>
                  </a:txBody>
                  <a:tcPr anchor="ctr"/>
                </a:tc>
                <a:extLst>
                  <a:ext uri="{0D108BD9-81ED-4DB2-BD59-A6C34878D82A}">
                    <a16:rowId xmlns:a16="http://schemas.microsoft.com/office/drawing/2014/main" val="3510532822"/>
                  </a:ext>
                </a:extLst>
              </a:tr>
              <a:tr h="0">
                <a:tc>
                  <a:txBody>
                    <a:bodyPr/>
                    <a:lstStyle/>
                    <a:p>
                      <a:pPr>
                        <a:buNone/>
                      </a:pPr>
                      <a:r>
                        <a:rPr lang="en-US" dirty="0"/>
                        <a:t>Put On Christ</a:t>
                      </a:r>
                    </a:p>
                  </a:txBody>
                  <a:tcPr anchor="ctr"/>
                </a:tc>
                <a:tc>
                  <a:txBody>
                    <a:bodyPr/>
                    <a:lstStyle/>
                    <a:p>
                      <a:pPr algn="ctr">
                        <a:buNone/>
                      </a:pPr>
                      <a:r>
                        <a:rPr lang="en-US" dirty="0"/>
                        <a:t>Compassion</a:t>
                      </a:r>
                    </a:p>
                  </a:txBody>
                  <a:tcPr anchor="ctr"/>
                </a:tc>
                <a:tc>
                  <a:txBody>
                    <a:bodyPr/>
                    <a:lstStyle/>
                    <a:p>
                      <a:pPr algn="ctr">
                        <a:buNone/>
                      </a:pPr>
                      <a:r>
                        <a:rPr lang="en-US" dirty="0"/>
                        <a:t>Servant heart</a:t>
                      </a:r>
                    </a:p>
                  </a:txBody>
                  <a:tcPr anchor="ctr"/>
                </a:tc>
                <a:tc>
                  <a:txBody>
                    <a:bodyPr/>
                    <a:lstStyle/>
                    <a:p>
                      <a:pPr algn="ctr">
                        <a:buNone/>
                      </a:pPr>
                      <a:r>
                        <a:rPr lang="en-US" dirty="0"/>
                        <a:t>Character/Boldness</a:t>
                      </a:r>
                    </a:p>
                  </a:txBody>
                  <a:tcPr anchor="ctr"/>
                </a:tc>
                <a:extLst>
                  <a:ext uri="{0D108BD9-81ED-4DB2-BD59-A6C34878D82A}">
                    <a16:rowId xmlns:a16="http://schemas.microsoft.com/office/drawing/2014/main" val="1743604489"/>
                  </a:ext>
                </a:extLst>
              </a:tr>
              <a:tr h="0">
                <a:tc>
                  <a:txBody>
                    <a:bodyPr/>
                    <a:lstStyle/>
                    <a:p>
                      <a:pPr>
                        <a:buNone/>
                      </a:pPr>
                      <a:r>
                        <a:rPr lang="en-US"/>
                        <a:t>Flow</a:t>
                      </a:r>
                    </a:p>
                  </a:txBody>
                  <a:tcPr anchor="ctr"/>
                </a:tc>
                <a:tc>
                  <a:txBody>
                    <a:bodyPr/>
                    <a:lstStyle/>
                    <a:p>
                      <a:pPr algn="ctr">
                        <a:buNone/>
                      </a:pPr>
                      <a:r>
                        <a:rPr lang="en-US" dirty="0"/>
                        <a:t>Grace &amp;</a:t>
                      </a:r>
                    </a:p>
                    <a:p>
                      <a:pPr algn="ctr">
                        <a:buNone/>
                      </a:pPr>
                      <a:r>
                        <a:rPr lang="en-US" dirty="0"/>
                        <a:t> Mercy</a:t>
                      </a:r>
                    </a:p>
                  </a:txBody>
                  <a:tcPr anchor="ctr"/>
                </a:tc>
                <a:tc>
                  <a:txBody>
                    <a:bodyPr/>
                    <a:lstStyle/>
                    <a:p>
                      <a:pPr algn="ctr">
                        <a:buNone/>
                      </a:pPr>
                      <a:r>
                        <a:rPr lang="en-US" dirty="0"/>
                        <a:t>Service &amp;</a:t>
                      </a:r>
                    </a:p>
                    <a:p>
                      <a:pPr algn="ctr">
                        <a:buNone/>
                      </a:pPr>
                      <a:r>
                        <a:rPr lang="en-US" dirty="0"/>
                        <a:t> Sacrifice</a:t>
                      </a:r>
                    </a:p>
                  </a:txBody>
                  <a:tcPr anchor="ctr"/>
                </a:tc>
                <a:tc>
                  <a:txBody>
                    <a:bodyPr/>
                    <a:lstStyle/>
                    <a:p>
                      <a:pPr algn="ctr">
                        <a:buNone/>
                      </a:pPr>
                      <a:r>
                        <a:rPr lang="en-US" dirty="0"/>
                        <a:t>Witness, Influence &amp; Glory</a:t>
                      </a:r>
                    </a:p>
                  </a:txBody>
                  <a:tcPr anchor="ctr"/>
                </a:tc>
                <a:extLst>
                  <a:ext uri="{0D108BD9-81ED-4DB2-BD59-A6C34878D82A}">
                    <a16:rowId xmlns:a16="http://schemas.microsoft.com/office/drawing/2014/main" val="2451124712"/>
                  </a:ext>
                </a:extLst>
              </a:tr>
            </a:tbl>
          </a:graphicData>
        </a:graphic>
      </p:graphicFrame>
    </p:spTree>
    <p:extLst>
      <p:ext uri="{BB962C8B-B14F-4D97-AF65-F5344CB8AC3E}">
        <p14:creationId xmlns:p14="http://schemas.microsoft.com/office/powerpoint/2010/main" val="3872160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41E2-AD30-A548-8F6F-AE3C96E11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4DFF2-4B26-86CD-C0AD-875A9D8E1E42}"/>
              </a:ext>
            </a:extLst>
          </p:cNvPr>
          <p:cNvSpPr>
            <a:spLocks noGrp="1"/>
          </p:cNvSpPr>
          <p:nvPr>
            <p:ph type="title"/>
          </p:nvPr>
        </p:nvSpPr>
        <p:spPr/>
        <p:txBody>
          <a:bodyPr>
            <a:normAutofit/>
          </a:bodyPr>
          <a:lstStyle/>
          <a:p>
            <a:r>
              <a:rPr lang="en-US" sz="3100" dirty="0"/>
              <a:t>Declaration: I Will Flow God’s Love To Others</a:t>
            </a:r>
            <a:endParaRPr lang="en-US" dirty="0"/>
          </a:p>
        </p:txBody>
      </p:sp>
      <p:sp>
        <p:nvSpPr>
          <p:cNvPr id="3" name="Content Placeholder 2">
            <a:extLst>
              <a:ext uri="{FF2B5EF4-FFF2-40B4-BE49-F238E27FC236}">
                <a16:creationId xmlns:a16="http://schemas.microsoft.com/office/drawing/2014/main" id="{A2895F8F-E3E6-F1B9-082C-2088D9DFED4D}"/>
              </a:ext>
            </a:extLst>
          </p:cNvPr>
          <p:cNvSpPr>
            <a:spLocks noGrp="1"/>
          </p:cNvSpPr>
          <p:nvPr>
            <p:ph idx="1"/>
          </p:nvPr>
        </p:nvSpPr>
        <p:spPr/>
        <p:txBody>
          <a:bodyPr>
            <a:normAutofit fontScale="70000" lnSpcReduction="20000"/>
          </a:bodyPr>
          <a:lstStyle/>
          <a:p>
            <a:pPr marL="0" indent="0">
              <a:buNone/>
            </a:pPr>
            <a:r>
              <a:rPr lang="en-US" dirty="0"/>
              <a:t>Father, thank You for filling my life with Your love. I choose to let that love flow freely through me to others.</a:t>
            </a:r>
          </a:p>
          <a:p>
            <a:pPr marL="0" indent="0">
              <a:buNone/>
            </a:pPr>
            <a:r>
              <a:rPr lang="en-US" dirty="0"/>
              <a:t>I repent of pride, judgment, indifference, fear, self-protection, comfort, and the lies that have interrupted the flow of Your love through my life.</a:t>
            </a:r>
          </a:p>
          <a:p>
            <a:pPr marL="0" indent="0">
              <a:buNone/>
            </a:pPr>
            <a:r>
              <a:rPr lang="en-US" dirty="0"/>
              <a:t>Help me see people as You see them—created in Your image, loved by You, valuable, redeemable, and full of God-given potential.</a:t>
            </a:r>
          </a:p>
          <a:p>
            <a:pPr marL="0" indent="0">
              <a:buNone/>
            </a:pPr>
            <a:r>
              <a:rPr lang="en-US" dirty="0"/>
              <a:t>Help me serve others as Jesus served me. Use my time, talents, resources, experiences, gifts, and opportunities to meet physical, emotional, relational, and spiritual needs.</a:t>
            </a:r>
          </a:p>
          <a:p>
            <a:pPr marL="0" indent="0">
              <a:buNone/>
            </a:pPr>
            <a:r>
              <a:rPr lang="en-US" dirty="0"/>
              <a:t>Help me faithfully represent Christ in my words, attitudes, and actions. May people see His character in me, hear His truth through me, and be encouraged to follow Him.</a:t>
            </a:r>
          </a:p>
          <a:p>
            <a:pPr marL="0" indent="0">
              <a:buNone/>
            </a:pPr>
            <a:r>
              <a:rPr lang="en-US" dirty="0"/>
              <a:t>I will love others, serve others, and represent Christ. I will be a light in the world, an ambassador for the kingdom, and a witness to God's goodness and grace.</a:t>
            </a:r>
          </a:p>
          <a:p>
            <a:pPr marL="0" indent="0">
              <a:buNone/>
            </a:pPr>
            <a:r>
              <a:rPr lang="en-US" dirty="0"/>
              <a:t>May my life bear fruit, help others become disciples of Jesus, and bring glory to God.</a:t>
            </a:r>
          </a:p>
          <a:p>
            <a:pPr marL="0" indent="0">
              <a:buNone/>
            </a:pPr>
            <a:r>
              <a:rPr lang="en-US" dirty="0"/>
              <a:t>In Jesus' name, Amen.</a:t>
            </a:r>
          </a:p>
        </p:txBody>
      </p:sp>
      <p:sp>
        <p:nvSpPr>
          <p:cNvPr id="4" name="Slide Number Placeholder 3">
            <a:extLst>
              <a:ext uri="{FF2B5EF4-FFF2-40B4-BE49-F238E27FC236}">
                <a16:creationId xmlns:a16="http://schemas.microsoft.com/office/drawing/2014/main" id="{75ACF98A-5031-C0D5-90FF-14CD57E75EF8}"/>
              </a:ext>
            </a:extLst>
          </p:cNvPr>
          <p:cNvSpPr>
            <a:spLocks noGrp="1"/>
          </p:cNvSpPr>
          <p:nvPr>
            <p:ph type="sldNum" sz="quarter" idx="12"/>
          </p:nvPr>
        </p:nvSpPr>
        <p:spPr/>
        <p:txBody>
          <a:bodyPr/>
          <a:lstStyle/>
          <a:p>
            <a:fld id="{713146FF-293B-4FA8-BE16-5D670871EC2C}" type="slidenum">
              <a:rPr lang="en-US" smtClean="0"/>
              <a:t>65</a:t>
            </a:fld>
            <a:endParaRPr lang="en-US"/>
          </a:p>
        </p:txBody>
      </p:sp>
    </p:spTree>
    <p:extLst>
      <p:ext uri="{BB962C8B-B14F-4D97-AF65-F5344CB8AC3E}">
        <p14:creationId xmlns:p14="http://schemas.microsoft.com/office/powerpoint/2010/main" val="1909094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1512-93FB-1595-B520-EC8DFDFE76AE}"/>
              </a:ext>
            </a:extLst>
          </p:cNvPr>
          <p:cNvSpPr>
            <a:spLocks noGrp="1"/>
          </p:cNvSpPr>
          <p:nvPr>
            <p:ph type="title"/>
          </p:nvPr>
        </p:nvSpPr>
        <p:spPr/>
        <p:txBody>
          <a:bodyPr/>
          <a:lstStyle/>
          <a:p>
            <a:r>
              <a:rPr lang="en-US" dirty="0"/>
              <a:t>Perfect The Flow Of God’s Love</a:t>
            </a:r>
          </a:p>
        </p:txBody>
      </p:sp>
      <p:sp>
        <p:nvSpPr>
          <p:cNvPr id="3" name="Content Placeholder 2">
            <a:extLst>
              <a:ext uri="{FF2B5EF4-FFF2-40B4-BE49-F238E27FC236}">
                <a16:creationId xmlns:a16="http://schemas.microsoft.com/office/drawing/2014/main" id="{6E690A1C-217B-3951-81F7-C63A55283B0E}"/>
              </a:ext>
            </a:extLst>
          </p:cNvPr>
          <p:cNvSpPr>
            <a:spLocks noGrp="1"/>
          </p:cNvSpPr>
          <p:nvPr>
            <p:ph idx="1"/>
          </p:nvPr>
        </p:nvSpPr>
        <p:spPr/>
        <p:txBody>
          <a:bodyPr>
            <a:normAutofit fontScale="85000" lnSpcReduction="20000"/>
          </a:bodyPr>
          <a:lstStyle/>
          <a:p>
            <a:pPr marL="0" indent="0">
              <a:buNone/>
            </a:pPr>
            <a:r>
              <a:rPr lang="en-US" dirty="0"/>
              <a:t>1 John 4:7-16</a:t>
            </a:r>
          </a:p>
          <a:p>
            <a:pPr marL="457200" lvl="1" indent="0">
              <a:buNone/>
            </a:pPr>
            <a:r>
              <a:rPr lang="en-US" dirty="0"/>
              <a:t>“…God is love.</a:t>
            </a:r>
          </a:p>
          <a:p>
            <a:pPr marL="457200" lvl="1" indent="0">
              <a:buNone/>
            </a:pPr>
            <a:r>
              <a:rPr lang="en-US" dirty="0"/>
              <a:t>In this the love of God was made manifest among us, that God sent his only Son into the world, so that we might live through him. </a:t>
            </a:r>
          </a:p>
          <a:p>
            <a:pPr marL="457200" lvl="1" indent="0">
              <a:buNone/>
            </a:pPr>
            <a:r>
              <a:rPr lang="en-US" dirty="0"/>
              <a:t>In this is love, not that we have loved God but that he loved us and sent his Son to be the propitiation for our sins.</a:t>
            </a:r>
          </a:p>
          <a:p>
            <a:pPr marL="457200" lvl="1" indent="0">
              <a:buNone/>
            </a:pPr>
            <a:r>
              <a:rPr lang="en-US" dirty="0"/>
              <a:t>Beloved, if God so loved us, we also ought to love one another. No one has ever seen God; </a:t>
            </a:r>
            <a:r>
              <a:rPr lang="en-US" b="1" dirty="0"/>
              <a:t>if we love one another, God abides in us and his love is perfected in us.</a:t>
            </a:r>
          </a:p>
          <a:p>
            <a:pPr marL="457200" lvl="1" indent="0">
              <a:buNone/>
            </a:pPr>
            <a:r>
              <a:rPr lang="en-US" dirty="0"/>
              <a:t>By this we know that we abide in him and he in us, because he has given us of his Spirit. And we have seen and testify that the Father has sent his Son to be the Savior of the world. Whoever confesses that Jesus is the Son of God, God abides in him, and he in God.</a:t>
            </a:r>
          </a:p>
          <a:p>
            <a:pPr marL="457200" lvl="1" indent="0">
              <a:buNone/>
            </a:pPr>
            <a:r>
              <a:rPr lang="en-US" dirty="0"/>
              <a:t>So we have come to </a:t>
            </a:r>
            <a:r>
              <a:rPr lang="en-US" b="1" dirty="0"/>
              <a:t>know and to believe the love that God has for us</a:t>
            </a:r>
            <a:r>
              <a:rPr lang="en-US" dirty="0"/>
              <a:t>. God is love, and whoever abides in love abides in God, and God abides in him.  By this </a:t>
            </a:r>
            <a:r>
              <a:rPr lang="en-US" b="1" dirty="0"/>
              <a:t>is love perfected with us</a:t>
            </a:r>
            <a:r>
              <a:rPr lang="en-US" dirty="0"/>
              <a:t>, so that we may have confidence for the day of judgment, because as He is so also are we in this world.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F85FADF-A15E-A81F-B5C0-EDB98884C36D}"/>
              </a:ext>
            </a:extLst>
          </p:cNvPr>
          <p:cNvSpPr>
            <a:spLocks noGrp="1"/>
          </p:cNvSpPr>
          <p:nvPr>
            <p:ph type="sldNum" sz="quarter" idx="12"/>
          </p:nvPr>
        </p:nvSpPr>
        <p:spPr/>
        <p:txBody>
          <a:bodyPr/>
          <a:lstStyle/>
          <a:p>
            <a:fld id="{713146FF-293B-4FA8-BE16-5D670871EC2C}" type="slidenum">
              <a:rPr lang="en-US" smtClean="0"/>
              <a:t>66</a:t>
            </a:fld>
            <a:endParaRPr lang="en-US"/>
          </a:p>
        </p:txBody>
      </p:sp>
      <p:sp>
        <p:nvSpPr>
          <p:cNvPr id="5" name="TextBox 4">
            <a:extLst>
              <a:ext uri="{FF2B5EF4-FFF2-40B4-BE49-F238E27FC236}">
                <a16:creationId xmlns:a16="http://schemas.microsoft.com/office/drawing/2014/main" id="{1A17870D-1212-9CC7-8C44-32B97E2AD2F4}"/>
              </a:ext>
            </a:extLst>
          </p:cNvPr>
          <p:cNvSpPr txBox="1"/>
          <p:nvPr/>
        </p:nvSpPr>
        <p:spPr>
          <a:xfrm>
            <a:off x="241300" y="5838659"/>
            <a:ext cx="622437"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God Loves</a:t>
            </a:r>
          </a:p>
        </p:txBody>
      </p:sp>
      <p:sp>
        <p:nvSpPr>
          <p:cNvPr id="6" name="TextBox 5">
            <a:extLst>
              <a:ext uri="{FF2B5EF4-FFF2-40B4-BE49-F238E27FC236}">
                <a16:creationId xmlns:a16="http://schemas.microsoft.com/office/drawing/2014/main" id="{D5FD3AA8-2F36-5843-E3B0-667EECEBDCEE}"/>
              </a:ext>
            </a:extLst>
          </p:cNvPr>
          <p:cNvSpPr txBox="1"/>
          <p:nvPr/>
        </p:nvSpPr>
        <p:spPr>
          <a:xfrm>
            <a:off x="1318821" y="5834018"/>
            <a:ext cx="1671722"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Jesus Demonstrates</a:t>
            </a:r>
          </a:p>
          <a:p>
            <a:pPr algn="ctr"/>
            <a:r>
              <a:rPr lang="en-US" sz="1400" dirty="0"/>
              <a:t>Sacrificial Love</a:t>
            </a:r>
          </a:p>
        </p:txBody>
      </p:sp>
      <p:sp>
        <p:nvSpPr>
          <p:cNvPr id="7" name="TextBox 6">
            <a:extLst>
              <a:ext uri="{FF2B5EF4-FFF2-40B4-BE49-F238E27FC236}">
                <a16:creationId xmlns:a16="http://schemas.microsoft.com/office/drawing/2014/main" id="{D23D800C-5A15-9E43-C062-87C9CD8C3BEB}"/>
              </a:ext>
            </a:extLst>
          </p:cNvPr>
          <p:cNvSpPr txBox="1"/>
          <p:nvPr/>
        </p:nvSpPr>
        <p:spPr>
          <a:xfrm>
            <a:off x="3445627" y="5850298"/>
            <a:ext cx="1029305"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We See </a:t>
            </a:r>
          </a:p>
          <a:p>
            <a:pPr algn="ctr"/>
            <a:r>
              <a:rPr lang="en-US" sz="1400" dirty="0"/>
              <a:t>And Follow</a:t>
            </a:r>
          </a:p>
        </p:txBody>
      </p:sp>
      <p:sp>
        <p:nvSpPr>
          <p:cNvPr id="8" name="TextBox 7">
            <a:extLst>
              <a:ext uri="{FF2B5EF4-FFF2-40B4-BE49-F238E27FC236}">
                <a16:creationId xmlns:a16="http://schemas.microsoft.com/office/drawing/2014/main" id="{12E39E1A-7205-667C-B165-645EA829A1DD}"/>
              </a:ext>
            </a:extLst>
          </p:cNvPr>
          <p:cNvSpPr txBox="1"/>
          <p:nvPr/>
        </p:nvSpPr>
        <p:spPr>
          <a:xfrm>
            <a:off x="4930016" y="5842158"/>
            <a:ext cx="1029305"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We Are Restored</a:t>
            </a:r>
          </a:p>
        </p:txBody>
      </p:sp>
      <p:sp>
        <p:nvSpPr>
          <p:cNvPr id="9" name="TextBox 8">
            <a:extLst>
              <a:ext uri="{FF2B5EF4-FFF2-40B4-BE49-F238E27FC236}">
                <a16:creationId xmlns:a16="http://schemas.microsoft.com/office/drawing/2014/main" id="{F7D1060E-AB29-070E-C545-3C75A1CFB397}"/>
              </a:ext>
            </a:extLst>
          </p:cNvPr>
          <p:cNvSpPr txBox="1"/>
          <p:nvPr/>
        </p:nvSpPr>
        <p:spPr>
          <a:xfrm>
            <a:off x="6414405" y="5834018"/>
            <a:ext cx="1029305"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Others See And Follow</a:t>
            </a:r>
          </a:p>
        </p:txBody>
      </p:sp>
      <p:sp>
        <p:nvSpPr>
          <p:cNvPr id="10" name="TextBox 9">
            <a:extLst>
              <a:ext uri="{FF2B5EF4-FFF2-40B4-BE49-F238E27FC236}">
                <a16:creationId xmlns:a16="http://schemas.microsoft.com/office/drawing/2014/main" id="{360FF18A-E4B0-868A-DB65-3013D0F517F6}"/>
              </a:ext>
            </a:extLst>
          </p:cNvPr>
          <p:cNvSpPr txBox="1"/>
          <p:nvPr/>
        </p:nvSpPr>
        <p:spPr>
          <a:xfrm>
            <a:off x="7898795" y="5835808"/>
            <a:ext cx="1029305"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a:t>They Are Restored</a:t>
            </a:r>
          </a:p>
        </p:txBody>
      </p:sp>
      <p:cxnSp>
        <p:nvCxnSpPr>
          <p:cNvPr id="11" name="Straight Arrow Connector 10">
            <a:extLst>
              <a:ext uri="{FF2B5EF4-FFF2-40B4-BE49-F238E27FC236}">
                <a16:creationId xmlns:a16="http://schemas.microsoft.com/office/drawing/2014/main" id="{DA36F6A4-DD81-A753-FD29-D5ED62E0C9DB}"/>
              </a:ext>
            </a:extLst>
          </p:cNvPr>
          <p:cNvCxnSpPr>
            <a:cxnSpLocks/>
            <a:stCxn id="5" idx="3"/>
            <a:endCxn id="6" idx="1"/>
          </p:cNvCxnSpPr>
          <p:nvPr/>
        </p:nvCxnSpPr>
        <p:spPr>
          <a:xfrm flipV="1">
            <a:off x="863737" y="6095628"/>
            <a:ext cx="455084" cy="46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4703D3-752E-A3BE-6505-E850624C26B7}"/>
              </a:ext>
            </a:extLst>
          </p:cNvPr>
          <p:cNvCxnSpPr>
            <a:cxnSpLocks/>
            <a:stCxn id="6" idx="3"/>
            <a:endCxn id="7" idx="1"/>
          </p:cNvCxnSpPr>
          <p:nvPr/>
        </p:nvCxnSpPr>
        <p:spPr>
          <a:xfrm>
            <a:off x="2990543" y="6095628"/>
            <a:ext cx="455084" cy="16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AF7858-837D-561A-08EC-E97CE880EB42}"/>
              </a:ext>
            </a:extLst>
          </p:cNvPr>
          <p:cNvCxnSpPr>
            <a:cxnSpLocks/>
            <a:stCxn id="7" idx="3"/>
            <a:endCxn id="8" idx="1"/>
          </p:cNvCxnSpPr>
          <p:nvPr/>
        </p:nvCxnSpPr>
        <p:spPr>
          <a:xfrm flipV="1">
            <a:off x="4474932" y="6103768"/>
            <a:ext cx="455084" cy="81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FA0CEC-C3A6-D6C6-FDE8-BAEA481F5AEE}"/>
              </a:ext>
            </a:extLst>
          </p:cNvPr>
          <p:cNvCxnSpPr>
            <a:cxnSpLocks/>
            <a:stCxn id="8" idx="3"/>
            <a:endCxn id="9" idx="1"/>
          </p:cNvCxnSpPr>
          <p:nvPr/>
        </p:nvCxnSpPr>
        <p:spPr>
          <a:xfrm flipV="1">
            <a:off x="5959321" y="6095628"/>
            <a:ext cx="455084" cy="81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3CF887A-0640-4300-C121-58C7EDA82B1D}"/>
              </a:ext>
            </a:extLst>
          </p:cNvPr>
          <p:cNvCxnSpPr>
            <a:cxnSpLocks/>
            <a:stCxn id="9" idx="3"/>
            <a:endCxn id="10" idx="1"/>
          </p:cNvCxnSpPr>
          <p:nvPr/>
        </p:nvCxnSpPr>
        <p:spPr>
          <a:xfrm>
            <a:off x="7443710" y="6095628"/>
            <a:ext cx="455085" cy="1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4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C08BC3-0546-9393-5460-6981ABBEB1DE}"/>
              </a:ext>
            </a:extLst>
          </p:cNvPr>
          <p:cNvSpPr>
            <a:spLocks noGrp="1"/>
          </p:cNvSpPr>
          <p:nvPr>
            <p:ph type="title"/>
          </p:nvPr>
        </p:nvSpPr>
        <p:spPr/>
        <p:txBody>
          <a:bodyPr/>
          <a:lstStyle/>
          <a:p>
            <a:r>
              <a:rPr lang="en-US" dirty="0"/>
              <a:t>Summary – Call To Action</a:t>
            </a:r>
          </a:p>
        </p:txBody>
      </p:sp>
      <p:sp>
        <p:nvSpPr>
          <p:cNvPr id="5" name="Content Placeholder 4">
            <a:extLst>
              <a:ext uri="{FF2B5EF4-FFF2-40B4-BE49-F238E27FC236}">
                <a16:creationId xmlns:a16="http://schemas.microsoft.com/office/drawing/2014/main" id="{2437C1C4-A763-D534-7ECB-8D89543AAC64}"/>
              </a:ext>
            </a:extLst>
          </p:cNvPr>
          <p:cNvSpPr>
            <a:spLocks noGrp="1"/>
          </p:cNvSpPr>
          <p:nvPr>
            <p:ph idx="1"/>
          </p:nvPr>
        </p:nvSpPr>
        <p:spPr>
          <a:xfrm>
            <a:off x="628650" y="1231900"/>
            <a:ext cx="7886700" cy="5063867"/>
          </a:xfrm>
        </p:spPr>
        <p:txBody>
          <a:bodyPr>
            <a:normAutofit fontScale="62500" lnSpcReduction="20000"/>
          </a:bodyPr>
          <a:lstStyle/>
          <a:p>
            <a:pPr>
              <a:buNone/>
            </a:pPr>
            <a:r>
              <a:rPr lang="en-US" b="1" dirty="0"/>
              <a:t>Hear God's Voice</a:t>
            </a:r>
          </a:p>
          <a:p>
            <a:pPr>
              <a:buFont typeface="Arial" panose="020B0604020202020204" pitchFamily="34" charset="0"/>
              <a:buChar char="•"/>
            </a:pPr>
            <a:r>
              <a:rPr lang="en-US" dirty="0"/>
              <a:t>Be Led: Ask, Listen, Follow </a:t>
            </a:r>
          </a:p>
          <a:p>
            <a:pPr>
              <a:buNone/>
            </a:pPr>
            <a:r>
              <a:rPr lang="en-US" b="1" dirty="0"/>
              <a:t>Receive God's Love</a:t>
            </a:r>
          </a:p>
          <a:p>
            <a:pPr>
              <a:buFont typeface="Arial" panose="020B0604020202020204" pitchFamily="34" charset="0"/>
              <a:buChar char="•"/>
            </a:pPr>
            <a:r>
              <a:rPr lang="en-US" dirty="0"/>
              <a:t>Respond To His Sacrifice, Submit To Jesus Is Lord </a:t>
            </a:r>
          </a:p>
          <a:p>
            <a:r>
              <a:rPr lang="en-US" dirty="0"/>
              <a:t>Stand In New Identity: Born Again Child Of God </a:t>
            </a:r>
          </a:p>
          <a:p>
            <a:r>
              <a:rPr lang="en-US" dirty="0"/>
              <a:t>Embrace Jesus’ Finished Work: Receive Forgiveness, Reunion, Restoration  </a:t>
            </a:r>
          </a:p>
          <a:p>
            <a:pPr>
              <a:buNone/>
            </a:pPr>
            <a:r>
              <a:rPr lang="en-US" b="1" dirty="0"/>
              <a:t>Be Transformed By God's Love</a:t>
            </a:r>
            <a:endParaRPr lang="en-US" dirty="0"/>
          </a:p>
          <a:p>
            <a:pPr>
              <a:buFont typeface="Arial" panose="020B0604020202020204" pitchFamily="34" charset="0"/>
              <a:buChar char="•"/>
            </a:pPr>
            <a:r>
              <a:rPr lang="en-US" dirty="0"/>
              <a:t>Heart: Love God First, Crucify Competing Loves </a:t>
            </a:r>
          </a:p>
          <a:p>
            <a:pPr>
              <a:buFont typeface="Arial" panose="020B0604020202020204" pitchFamily="34" charset="0"/>
              <a:buChar char="•"/>
            </a:pPr>
            <a:r>
              <a:rPr lang="en-US" dirty="0"/>
              <a:t>Mind: Embrace The Truth, Take Competing Thoughts Captive </a:t>
            </a:r>
          </a:p>
          <a:p>
            <a:pPr>
              <a:buFont typeface="Arial" panose="020B0604020202020204" pitchFamily="34" charset="0"/>
              <a:buChar char="•"/>
            </a:pPr>
            <a:r>
              <a:rPr lang="en-US" dirty="0"/>
              <a:t>Will: Walk In The Light, Transformed By Grace </a:t>
            </a:r>
          </a:p>
          <a:p>
            <a:pPr>
              <a:buNone/>
            </a:pPr>
            <a:r>
              <a:rPr lang="en-US" b="1" dirty="0"/>
              <a:t>Flow God's Love To Others</a:t>
            </a:r>
          </a:p>
          <a:p>
            <a:pPr>
              <a:buFont typeface="Arial" panose="020B0604020202020204" pitchFamily="34" charset="0"/>
              <a:buChar char="•"/>
            </a:pPr>
            <a:r>
              <a:rPr lang="en-US" dirty="0"/>
              <a:t>Love Others; See Them As God Sees Them </a:t>
            </a:r>
          </a:p>
          <a:p>
            <a:pPr>
              <a:buFont typeface="Arial" panose="020B0604020202020204" pitchFamily="34" charset="0"/>
              <a:buChar char="•"/>
            </a:pPr>
            <a:r>
              <a:rPr lang="en-US" dirty="0"/>
              <a:t>Serve Others; Share What God Has Given </a:t>
            </a:r>
          </a:p>
          <a:p>
            <a:pPr>
              <a:buFont typeface="Arial" panose="020B0604020202020204" pitchFamily="34" charset="0"/>
              <a:buChar char="•"/>
            </a:pPr>
            <a:r>
              <a:rPr lang="en-US" dirty="0"/>
              <a:t>Represent Christ; Help Others See Discipleship Is Possible &amp; Appropriate</a:t>
            </a:r>
          </a:p>
          <a:p>
            <a:pPr marL="0" indent="0">
              <a:buNone/>
            </a:pPr>
            <a:r>
              <a:rPr lang="en-US" b="1" dirty="0"/>
              <a:t>Next Steps: Abide  </a:t>
            </a:r>
          </a:p>
          <a:p>
            <a:endParaRPr lang="en-US" dirty="0"/>
          </a:p>
        </p:txBody>
      </p:sp>
      <p:sp>
        <p:nvSpPr>
          <p:cNvPr id="3" name="Slide Number Placeholder 2">
            <a:extLst>
              <a:ext uri="{FF2B5EF4-FFF2-40B4-BE49-F238E27FC236}">
                <a16:creationId xmlns:a16="http://schemas.microsoft.com/office/drawing/2014/main" id="{7EC998D1-3D26-12AB-BFEE-756334C4E3EE}"/>
              </a:ext>
            </a:extLst>
          </p:cNvPr>
          <p:cNvSpPr>
            <a:spLocks noGrp="1"/>
          </p:cNvSpPr>
          <p:nvPr>
            <p:ph type="sldNum" sz="quarter" idx="12"/>
          </p:nvPr>
        </p:nvSpPr>
        <p:spPr/>
        <p:txBody>
          <a:bodyPr/>
          <a:lstStyle/>
          <a:p>
            <a:fld id="{713146FF-293B-4FA8-BE16-5D670871EC2C}" type="slidenum">
              <a:rPr lang="en-US" smtClean="0"/>
              <a:t>67</a:t>
            </a:fld>
            <a:endParaRPr lang="en-US"/>
          </a:p>
        </p:txBody>
      </p:sp>
    </p:spTree>
    <p:extLst>
      <p:ext uri="{BB962C8B-B14F-4D97-AF65-F5344CB8AC3E}">
        <p14:creationId xmlns:p14="http://schemas.microsoft.com/office/powerpoint/2010/main" val="2451378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DB8E-6BF5-F05C-B794-D03EC0167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4C8A8-4D66-E9E9-02CC-03144AE656F8}"/>
              </a:ext>
            </a:extLst>
          </p:cNvPr>
          <p:cNvSpPr>
            <a:spLocks noGrp="1"/>
          </p:cNvSpPr>
          <p:nvPr>
            <p:ph type="title"/>
          </p:nvPr>
        </p:nvSpPr>
        <p:spPr>
          <a:xfrm>
            <a:off x="628650" y="365128"/>
            <a:ext cx="7886700" cy="913259"/>
          </a:xfrm>
        </p:spPr>
        <p:txBody>
          <a:bodyPr>
            <a:normAutofit/>
          </a:bodyPr>
          <a:lstStyle/>
          <a:p>
            <a:r>
              <a:rPr lang="en-US" dirty="0"/>
              <a:t>“My God In Motion” Resources</a:t>
            </a:r>
          </a:p>
        </p:txBody>
      </p:sp>
      <p:sp>
        <p:nvSpPr>
          <p:cNvPr id="4" name="Content Placeholder 3">
            <a:extLst>
              <a:ext uri="{FF2B5EF4-FFF2-40B4-BE49-F238E27FC236}">
                <a16:creationId xmlns:a16="http://schemas.microsoft.com/office/drawing/2014/main" id="{9F90D888-09DE-6E62-BF59-2529F22E20BF}"/>
              </a:ext>
            </a:extLst>
          </p:cNvPr>
          <p:cNvSpPr>
            <a:spLocks noGrp="1"/>
          </p:cNvSpPr>
          <p:nvPr>
            <p:ph idx="1"/>
          </p:nvPr>
        </p:nvSpPr>
        <p:spPr>
          <a:xfrm>
            <a:off x="628650" y="1597982"/>
            <a:ext cx="7886700" cy="4578982"/>
          </a:xfrm>
        </p:spPr>
        <p:txBody>
          <a:bodyPr>
            <a:normAutofit/>
          </a:bodyPr>
          <a:lstStyle/>
          <a:p>
            <a:pPr marL="0" indent="0">
              <a:buNone/>
            </a:pPr>
            <a:r>
              <a:rPr lang="en-US" sz="2400" dirty="0"/>
              <a:t>Website: </a:t>
            </a:r>
            <a:r>
              <a:rPr lang="en-US" sz="2400" dirty="0">
                <a:hlinkClick r:id="rId3"/>
              </a:rPr>
              <a:t>https://mygodinmotion.org/</a:t>
            </a:r>
            <a:endParaRPr lang="en-US" sz="2400" dirty="0"/>
          </a:p>
          <a:p>
            <a:pPr lvl="1"/>
            <a:r>
              <a:rPr lang="en-US" sz="2000" dirty="0">
                <a:hlinkClick r:id="rId4"/>
              </a:rPr>
              <a:t>Blog</a:t>
            </a:r>
            <a:endParaRPr lang="en-US" sz="2000" dirty="0"/>
          </a:p>
          <a:p>
            <a:pPr lvl="1"/>
            <a:r>
              <a:rPr lang="en-US" sz="2000" dirty="0">
                <a:hlinkClick r:id="rId5"/>
              </a:rPr>
              <a:t>Bible Studies</a:t>
            </a:r>
          </a:p>
          <a:p>
            <a:pPr lvl="1"/>
            <a:r>
              <a:rPr lang="en-US" sz="2000" dirty="0">
                <a:hlinkClick r:id="rId5"/>
              </a:rPr>
              <a:t>Resources </a:t>
            </a:r>
            <a:endParaRPr lang="en-US" sz="2000" dirty="0"/>
          </a:p>
          <a:p>
            <a:pPr marL="0" indent="0">
              <a:buNone/>
            </a:pPr>
            <a:r>
              <a:rPr lang="en-US" sz="2400" dirty="0"/>
              <a:t>YouTube: </a:t>
            </a:r>
            <a:r>
              <a:rPr lang="en-US" sz="2400" dirty="0">
                <a:hlinkClick r:id="rId6"/>
              </a:rPr>
              <a:t>https://www.youtube.com/@MyGodInMotion</a:t>
            </a:r>
            <a:endParaRPr lang="en-US" sz="2400" dirty="0"/>
          </a:p>
          <a:p>
            <a:pPr lvl="1"/>
            <a:r>
              <a:rPr lang="en-US" sz="2000" dirty="0">
                <a:hlinkClick r:id="rId7"/>
              </a:rPr>
              <a:t>Playlists:</a:t>
            </a:r>
            <a:endParaRPr lang="en-US" sz="2000" dirty="0">
              <a:hlinkClick r:id="" action="ppaction://noaction"/>
            </a:endParaRPr>
          </a:p>
          <a:p>
            <a:pPr lvl="2"/>
            <a:r>
              <a:rPr lang="en-US" sz="1800" dirty="0">
                <a:hlinkClick r:id="" action="ppaction://noaction"/>
              </a:rPr>
              <a:t>Bible Studies</a:t>
            </a:r>
            <a:endParaRPr lang="en-US" sz="1800" dirty="0"/>
          </a:p>
          <a:p>
            <a:pPr lvl="2"/>
            <a:r>
              <a:rPr lang="en-US" sz="1800" dirty="0">
                <a:hlinkClick r:id="rId8"/>
              </a:rPr>
              <a:t>Testimonies</a:t>
            </a:r>
            <a:endParaRPr lang="en-US" sz="1800" dirty="0"/>
          </a:p>
          <a:p>
            <a:pPr lvl="2"/>
            <a:r>
              <a:rPr lang="en-US" sz="1800" dirty="0">
                <a:hlinkClick r:id="rId9"/>
              </a:rPr>
              <a:t>Lessons Learned</a:t>
            </a:r>
            <a:endParaRPr lang="en-US" sz="2000" dirty="0"/>
          </a:p>
          <a:p>
            <a:pPr lvl="1"/>
            <a:endParaRPr lang="en-US" sz="2000" dirty="0"/>
          </a:p>
          <a:p>
            <a:pPr lvl="1"/>
            <a:endParaRPr lang="en-US" sz="2000" dirty="0"/>
          </a:p>
        </p:txBody>
      </p:sp>
      <p:sp>
        <p:nvSpPr>
          <p:cNvPr id="3" name="Slide Number Placeholder 2">
            <a:extLst>
              <a:ext uri="{FF2B5EF4-FFF2-40B4-BE49-F238E27FC236}">
                <a16:creationId xmlns:a16="http://schemas.microsoft.com/office/drawing/2014/main" id="{DF60E81C-C375-4594-F4A9-900E0C012A97}"/>
              </a:ext>
            </a:extLst>
          </p:cNvPr>
          <p:cNvSpPr>
            <a:spLocks noGrp="1"/>
          </p:cNvSpPr>
          <p:nvPr>
            <p:ph type="sldNum" sz="quarter" idx="12"/>
          </p:nvPr>
        </p:nvSpPr>
        <p:spPr/>
        <p:txBody>
          <a:bodyPr/>
          <a:lstStyle/>
          <a:p>
            <a:fld id="{713146FF-293B-4FA8-BE16-5D670871EC2C}" type="slidenum">
              <a:rPr lang="en-US" smtClean="0"/>
              <a:t>68</a:t>
            </a:fld>
            <a:endParaRPr lang="en-US"/>
          </a:p>
        </p:txBody>
      </p:sp>
      <p:pic>
        <p:nvPicPr>
          <p:cNvPr id="5" name="Picture 4">
            <a:hlinkClick r:id="rId3"/>
            <a:extLst>
              <a:ext uri="{FF2B5EF4-FFF2-40B4-BE49-F238E27FC236}">
                <a16:creationId xmlns:a16="http://schemas.microsoft.com/office/drawing/2014/main" id="{C60DA53E-1EF3-3C82-3632-AEDCBB9A0887}"/>
              </a:ext>
            </a:extLst>
          </p:cNvPr>
          <p:cNvPicPr>
            <a:picLocks noChangeAspect="1"/>
          </p:cNvPicPr>
          <p:nvPr/>
        </p:nvPicPr>
        <p:blipFill>
          <a:blip r:embed="rId10"/>
          <a:srcRect l="14462" t="13573" r="16103"/>
          <a:stretch/>
        </p:blipFill>
        <p:spPr>
          <a:xfrm>
            <a:off x="6493149" y="1277939"/>
            <a:ext cx="2292507" cy="1605094"/>
          </a:xfrm>
          <a:prstGeom prst="rect">
            <a:avLst/>
          </a:prstGeom>
          <a:ln>
            <a:solidFill>
              <a:schemeClr val="tx1"/>
            </a:solidFill>
          </a:ln>
        </p:spPr>
      </p:pic>
      <p:pic>
        <p:nvPicPr>
          <p:cNvPr id="31" name="Picture 30">
            <a:hlinkClick r:id="rId6"/>
            <a:extLst>
              <a:ext uri="{FF2B5EF4-FFF2-40B4-BE49-F238E27FC236}">
                <a16:creationId xmlns:a16="http://schemas.microsoft.com/office/drawing/2014/main" id="{94CEAFA2-6B33-2362-E6DD-67F7BE305E99}"/>
              </a:ext>
            </a:extLst>
          </p:cNvPr>
          <p:cNvPicPr>
            <a:picLocks noChangeAspect="1"/>
          </p:cNvPicPr>
          <p:nvPr/>
        </p:nvPicPr>
        <p:blipFill>
          <a:blip r:embed="rId11"/>
          <a:srcRect l="16404" t="20640" r="24949"/>
          <a:stretch/>
        </p:blipFill>
        <p:spPr>
          <a:xfrm>
            <a:off x="4074869" y="3549878"/>
            <a:ext cx="2017012" cy="1401330"/>
          </a:xfrm>
          <a:prstGeom prst="rect">
            <a:avLst/>
          </a:prstGeom>
          <a:ln>
            <a:solidFill>
              <a:schemeClr val="tx1"/>
            </a:solidFill>
          </a:ln>
        </p:spPr>
      </p:pic>
      <p:pic>
        <p:nvPicPr>
          <p:cNvPr id="40" name="Picture 39">
            <a:extLst>
              <a:ext uri="{FF2B5EF4-FFF2-40B4-BE49-F238E27FC236}">
                <a16:creationId xmlns:a16="http://schemas.microsoft.com/office/drawing/2014/main" id="{FB44D468-A55D-2C6F-FDBD-5975E0F8C9DE}"/>
              </a:ext>
            </a:extLst>
          </p:cNvPr>
          <p:cNvPicPr>
            <a:picLocks noChangeAspect="1"/>
          </p:cNvPicPr>
          <p:nvPr/>
        </p:nvPicPr>
        <p:blipFill>
          <a:blip r:embed="rId12"/>
          <a:stretch>
            <a:fillRect/>
          </a:stretch>
        </p:blipFill>
        <p:spPr>
          <a:xfrm>
            <a:off x="5971409" y="4466520"/>
            <a:ext cx="2863514" cy="1610727"/>
          </a:xfrm>
          <a:prstGeom prst="rect">
            <a:avLst/>
          </a:prstGeom>
          <a:ln>
            <a:solidFill>
              <a:schemeClr val="tx1"/>
            </a:solidFill>
          </a:ln>
        </p:spPr>
      </p:pic>
    </p:spTree>
    <p:extLst>
      <p:ext uri="{BB962C8B-B14F-4D97-AF65-F5344CB8AC3E}">
        <p14:creationId xmlns:p14="http://schemas.microsoft.com/office/powerpoint/2010/main" val="2234240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1FFC-8B52-4ADD-6638-D0448A11FA4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8DC7F49-32B1-63EF-3965-B4F80FE09490}"/>
              </a:ext>
            </a:extLst>
          </p:cNvPr>
          <p:cNvSpPr>
            <a:spLocks noGrp="1"/>
          </p:cNvSpPr>
          <p:nvPr>
            <p:ph idx="1"/>
          </p:nvPr>
        </p:nvSpPr>
        <p:spPr/>
        <p:txBody>
          <a:bodyPr>
            <a:normAutofit fontScale="55000" lnSpcReduction="20000"/>
          </a:bodyPr>
          <a:lstStyle/>
          <a:p>
            <a:pPr marL="0" indent="0">
              <a:buNone/>
            </a:pPr>
            <a:r>
              <a:rPr lang="en-US" dirty="0"/>
              <a:t>Hearing God’s Voice</a:t>
            </a:r>
          </a:p>
          <a:p>
            <a:pPr marL="914400" lvl="2" indent="0">
              <a:buNone/>
            </a:pPr>
            <a:r>
              <a:rPr lang="en-US" dirty="0">
                <a:hlinkClick r:id="rId3"/>
              </a:rPr>
              <a:t>https://mygodinmotion.org/about-him-god-jesus/relationship/you-can-hear-gods-voice/</a:t>
            </a:r>
            <a:endParaRPr lang="en-US" dirty="0"/>
          </a:p>
          <a:p>
            <a:pPr marL="0" indent="0">
              <a:buNone/>
            </a:pPr>
            <a:r>
              <a:rPr lang="en-US" dirty="0"/>
              <a:t>Receive God’s Love</a:t>
            </a:r>
          </a:p>
          <a:p>
            <a:pPr marL="914400" lvl="2" indent="0">
              <a:buNone/>
            </a:pPr>
            <a:r>
              <a:rPr lang="en-US" dirty="0">
                <a:hlinkClick r:id="rId4"/>
              </a:rPr>
              <a:t>https://mygodinmotion.org/about-him-god-jesus/how-to/how-do-i-receive-gods-love/</a:t>
            </a:r>
            <a:endParaRPr lang="en-US" dirty="0"/>
          </a:p>
          <a:p>
            <a:pPr marL="0" indent="0">
              <a:buNone/>
            </a:pPr>
            <a:r>
              <a:rPr lang="en-US" dirty="0"/>
              <a:t>Stand In Your New Identity</a:t>
            </a:r>
          </a:p>
          <a:p>
            <a:pPr marL="914400" lvl="2" indent="0">
              <a:buNone/>
            </a:pPr>
            <a:r>
              <a:rPr lang="en-US" dirty="0">
                <a:hlinkClick r:id="rId5"/>
              </a:rPr>
              <a:t>https://mygodinmotion.org/about-him-god-jesus/how-to/your-new-identity-in-christ/</a:t>
            </a:r>
            <a:endParaRPr lang="en-US" dirty="0"/>
          </a:p>
          <a:p>
            <a:pPr marL="0" indent="0">
              <a:buNone/>
            </a:pPr>
            <a:r>
              <a:rPr lang="en-US" dirty="0"/>
              <a:t>Who Do You Love More – God Or Yourself – Love God first</a:t>
            </a:r>
          </a:p>
          <a:p>
            <a:pPr marL="914400" lvl="2" indent="0">
              <a:buNone/>
            </a:pPr>
            <a:r>
              <a:rPr lang="en-US" dirty="0">
                <a:hlinkClick r:id="rId6"/>
              </a:rPr>
              <a:t>https://mygodinmotion.org/about-him-god-jesus/principles/who-do-you-love-more-god-or-yourself/</a:t>
            </a:r>
            <a:endParaRPr lang="en-US" dirty="0"/>
          </a:p>
          <a:p>
            <a:pPr marL="0" indent="0">
              <a:buNone/>
            </a:pPr>
            <a:r>
              <a:rPr lang="en-US" dirty="0"/>
              <a:t>Be Transformed</a:t>
            </a:r>
          </a:p>
          <a:p>
            <a:pPr marL="914400" lvl="2" indent="0">
              <a:buNone/>
            </a:pPr>
            <a:r>
              <a:rPr lang="en-US" dirty="0">
                <a:hlinkClick r:id="rId7"/>
              </a:rPr>
              <a:t>https://mygodinmotion.org/about-him-god-jesus/how-to/be-transformed/</a:t>
            </a:r>
            <a:endParaRPr lang="en-US" dirty="0"/>
          </a:p>
          <a:p>
            <a:pPr marL="0" indent="0">
              <a:buNone/>
            </a:pPr>
            <a:r>
              <a:rPr lang="en-US" dirty="0"/>
              <a:t>Be Transformed By The Goodness Of God</a:t>
            </a:r>
          </a:p>
          <a:p>
            <a:pPr marL="914400" lvl="2" indent="0">
              <a:buNone/>
            </a:pPr>
            <a:r>
              <a:rPr lang="en-US" dirty="0">
                <a:hlinkClick r:id="rId8"/>
              </a:rPr>
              <a:t>https://mygodinmotion.org/about-him-god-jesus/how-to/be-transformed-by-the-goodness-of-god/</a:t>
            </a:r>
            <a:endParaRPr lang="en-US" dirty="0"/>
          </a:p>
          <a:p>
            <a:pPr marL="0" indent="0">
              <a:buNone/>
            </a:pPr>
            <a:r>
              <a:rPr lang="en-US" dirty="0"/>
              <a:t>Be Transformed By Grace – Spend Quality Time with God</a:t>
            </a:r>
          </a:p>
          <a:p>
            <a:pPr marL="914400" lvl="2" indent="0">
              <a:buNone/>
            </a:pPr>
            <a:r>
              <a:rPr lang="en-US" dirty="0">
                <a:hlinkClick r:id="rId9"/>
              </a:rPr>
              <a:t>https://mygodinmotion.org/about-him-god-jesus/how-to/spend-quality-time-with-god/</a:t>
            </a:r>
            <a:endParaRPr lang="en-US" dirty="0"/>
          </a:p>
          <a:p>
            <a:pPr marL="0" indent="0">
              <a:buNone/>
            </a:pPr>
            <a:r>
              <a:rPr lang="en-US" dirty="0"/>
              <a:t>See Others As God Sees Them</a:t>
            </a:r>
          </a:p>
          <a:p>
            <a:pPr marL="914400" lvl="2" indent="0">
              <a:buNone/>
            </a:pPr>
            <a:r>
              <a:rPr lang="en-US" dirty="0">
                <a:hlinkClick r:id="rId10"/>
              </a:rPr>
              <a:t>https://mygodinmotion.org/about-him-god-jesus/how-to/see-others-as-god-sees-them/</a:t>
            </a:r>
            <a:endParaRPr lang="en-US" dirty="0"/>
          </a:p>
          <a:p>
            <a:pPr marL="0" indent="0">
              <a:buNone/>
            </a:pPr>
            <a:r>
              <a:rPr lang="en-US" dirty="0"/>
              <a:t>Serve God’s Children In Love</a:t>
            </a:r>
          </a:p>
          <a:p>
            <a:pPr marL="914400" lvl="2" indent="0">
              <a:buNone/>
            </a:pPr>
            <a:r>
              <a:rPr lang="en-US" dirty="0">
                <a:hlinkClick r:id="rId11"/>
              </a:rPr>
              <a:t>https://mygodinmotion.org/about-him-god-jesus/how-to/serve-gods-children-in-love/</a:t>
            </a:r>
            <a:endParaRPr lang="en-US" dirty="0"/>
          </a:p>
          <a:p>
            <a:pPr marL="0" indent="0">
              <a:buNone/>
            </a:pPr>
            <a:r>
              <a:rPr lang="en-US" dirty="0"/>
              <a:t>You Are An Ambassador For Christ</a:t>
            </a:r>
          </a:p>
          <a:p>
            <a:pPr marL="914400" lvl="2" indent="0">
              <a:buNone/>
            </a:pPr>
            <a:r>
              <a:rPr lang="en-US" dirty="0">
                <a:hlinkClick r:id="rId12"/>
              </a:rPr>
              <a:t>https://mygodinmotion.org/about-him-god-jesus/principles/you-are-an-ambassador-for-christ/</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D36CDAF-D9FA-6391-07B1-C1567B618381}"/>
              </a:ext>
            </a:extLst>
          </p:cNvPr>
          <p:cNvSpPr>
            <a:spLocks noGrp="1"/>
          </p:cNvSpPr>
          <p:nvPr>
            <p:ph type="sldNum" sz="quarter" idx="12"/>
          </p:nvPr>
        </p:nvSpPr>
        <p:spPr/>
        <p:txBody>
          <a:bodyPr/>
          <a:lstStyle/>
          <a:p>
            <a:fld id="{713146FF-293B-4FA8-BE16-5D670871EC2C}" type="slidenum">
              <a:rPr lang="en-US" smtClean="0"/>
              <a:t>69</a:t>
            </a:fld>
            <a:endParaRPr lang="en-US"/>
          </a:p>
        </p:txBody>
      </p:sp>
    </p:spTree>
    <p:extLst>
      <p:ext uri="{BB962C8B-B14F-4D97-AF65-F5344CB8AC3E}">
        <p14:creationId xmlns:p14="http://schemas.microsoft.com/office/powerpoint/2010/main" val="2235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B6FD-F48B-D119-0100-0981B5ADB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9D74D-10FB-B6AD-32EC-3A22B5575785}"/>
              </a:ext>
            </a:extLst>
          </p:cNvPr>
          <p:cNvSpPr>
            <a:spLocks noGrp="1"/>
          </p:cNvSpPr>
          <p:nvPr>
            <p:ph type="title"/>
          </p:nvPr>
        </p:nvSpPr>
        <p:spPr/>
        <p:txBody>
          <a:bodyPr/>
          <a:lstStyle/>
          <a:p>
            <a:r>
              <a:rPr lang="en-US" dirty="0"/>
              <a:t>Why Hear God’s Voice?</a:t>
            </a:r>
          </a:p>
        </p:txBody>
      </p:sp>
      <p:sp>
        <p:nvSpPr>
          <p:cNvPr id="3" name="Content Placeholder 2">
            <a:extLst>
              <a:ext uri="{FF2B5EF4-FFF2-40B4-BE49-F238E27FC236}">
                <a16:creationId xmlns:a16="http://schemas.microsoft.com/office/drawing/2014/main" id="{884893E8-55BA-94CB-DBED-4930C59C73DF}"/>
              </a:ext>
            </a:extLst>
          </p:cNvPr>
          <p:cNvSpPr>
            <a:spLocks noGrp="1"/>
          </p:cNvSpPr>
          <p:nvPr>
            <p:ph idx="1"/>
          </p:nvPr>
        </p:nvSpPr>
        <p:spPr/>
        <p:txBody>
          <a:bodyPr>
            <a:normAutofit fontScale="92500" lnSpcReduction="20000"/>
          </a:bodyPr>
          <a:lstStyle/>
          <a:p>
            <a:pPr marL="0" indent="0">
              <a:buNone/>
            </a:pPr>
            <a:r>
              <a:rPr lang="en-US" dirty="0"/>
              <a:t>John 10:27</a:t>
            </a:r>
          </a:p>
          <a:p>
            <a:pPr marL="457200" lvl="1" indent="0">
              <a:buNone/>
            </a:pPr>
            <a:r>
              <a:rPr lang="en-US" dirty="0"/>
              <a:t>“My sheep </a:t>
            </a:r>
            <a:r>
              <a:rPr lang="en-US" b="1" dirty="0"/>
              <a:t>hear my voice</a:t>
            </a:r>
            <a:r>
              <a:rPr lang="en-US" dirty="0"/>
              <a:t>, and I know them, and </a:t>
            </a:r>
            <a:r>
              <a:rPr lang="en-US" b="1" dirty="0"/>
              <a:t>they follow me</a:t>
            </a:r>
            <a:r>
              <a:rPr lang="en-US" dirty="0"/>
              <a:t>.” </a:t>
            </a:r>
          </a:p>
          <a:p>
            <a:pPr marL="0" indent="0">
              <a:buNone/>
            </a:pPr>
            <a:r>
              <a:rPr lang="en-US" dirty="0"/>
              <a:t>Isaiah 55:9</a:t>
            </a:r>
          </a:p>
          <a:p>
            <a:pPr marL="457200" lvl="1" indent="0">
              <a:buNone/>
            </a:pPr>
            <a:r>
              <a:rPr lang="en-US" dirty="0"/>
              <a:t>“For as the heavens are higher than the earth, So are </a:t>
            </a:r>
            <a:r>
              <a:rPr lang="en-US" b="1" dirty="0"/>
              <a:t>My ways higher than your ways, And My thoughts than your thoughts</a:t>
            </a:r>
            <a:r>
              <a:rPr lang="en-US" dirty="0"/>
              <a:t>.”</a:t>
            </a:r>
          </a:p>
          <a:p>
            <a:pPr marL="0" indent="0">
              <a:buNone/>
            </a:pPr>
            <a:r>
              <a:rPr lang="en-US" dirty="0"/>
              <a:t>Hosea 4:6</a:t>
            </a:r>
          </a:p>
          <a:p>
            <a:pPr marL="457200" lvl="1" indent="0">
              <a:buNone/>
            </a:pPr>
            <a:r>
              <a:rPr lang="en-US" dirty="0"/>
              <a:t>“My people are destroyed for lack of </a:t>
            </a:r>
            <a:r>
              <a:rPr lang="en-US" b="1" dirty="0"/>
              <a:t>knowledge</a:t>
            </a:r>
            <a:r>
              <a:rPr lang="en-US" dirty="0"/>
              <a:t>…”</a:t>
            </a:r>
          </a:p>
          <a:p>
            <a:pPr marL="0" indent="0">
              <a:buNone/>
            </a:pPr>
            <a:r>
              <a:rPr lang="en-US" dirty="0"/>
              <a:t>Proverbs 3:5</a:t>
            </a:r>
          </a:p>
          <a:p>
            <a:pPr marL="457200" lvl="1" indent="0">
              <a:buNone/>
            </a:pPr>
            <a:r>
              <a:rPr lang="en-US" dirty="0"/>
              <a:t>“Trust in the Lord with all your heart, And </a:t>
            </a:r>
            <a:r>
              <a:rPr lang="en-US" b="1" dirty="0"/>
              <a:t>lean not on your own</a:t>
            </a:r>
            <a:r>
              <a:rPr lang="en-US" dirty="0"/>
              <a:t> </a:t>
            </a:r>
            <a:r>
              <a:rPr lang="en-US" b="1" dirty="0"/>
              <a:t>understanding</a:t>
            </a:r>
            <a:r>
              <a:rPr lang="en-US" dirty="0"/>
              <a:t>;”</a:t>
            </a:r>
          </a:p>
          <a:p>
            <a:pPr marL="0" indent="0">
              <a:buNone/>
            </a:pPr>
            <a:r>
              <a:rPr lang="en-US" dirty="0"/>
              <a:t>Ephesians 5:17</a:t>
            </a:r>
          </a:p>
          <a:p>
            <a:pPr marL="457200" lvl="1" indent="0">
              <a:buNone/>
            </a:pPr>
            <a:r>
              <a:rPr lang="en-US" dirty="0"/>
              <a:t>“Therefore </a:t>
            </a:r>
            <a:r>
              <a:rPr lang="en-US" b="1" dirty="0"/>
              <a:t>do not be unwise</a:t>
            </a:r>
            <a:r>
              <a:rPr lang="en-US" dirty="0"/>
              <a:t>, but understand what the will of the Lord is.”</a:t>
            </a:r>
          </a:p>
          <a:p>
            <a:pPr marL="457200" lvl="1" indent="0">
              <a:buNone/>
            </a:pPr>
            <a:endParaRPr lang="en-US" dirty="0"/>
          </a:p>
          <a:p>
            <a:pPr marL="457200" lvl="1" indent="0">
              <a:buNone/>
            </a:pPr>
            <a:endParaRPr lang="en-US" b="1" dirty="0"/>
          </a:p>
          <a:p>
            <a:pPr marL="457200" lvl="1" indent="0">
              <a:buNone/>
            </a:pPr>
            <a:endParaRPr lang="en-US" dirty="0"/>
          </a:p>
        </p:txBody>
      </p:sp>
      <p:sp>
        <p:nvSpPr>
          <p:cNvPr id="4" name="Slide Number Placeholder 3">
            <a:extLst>
              <a:ext uri="{FF2B5EF4-FFF2-40B4-BE49-F238E27FC236}">
                <a16:creationId xmlns:a16="http://schemas.microsoft.com/office/drawing/2014/main" id="{AA0D7F3A-D1A3-F83E-3A89-953CC85D7BE6}"/>
              </a:ext>
            </a:extLst>
          </p:cNvPr>
          <p:cNvSpPr>
            <a:spLocks noGrp="1"/>
          </p:cNvSpPr>
          <p:nvPr>
            <p:ph type="sldNum" sz="quarter" idx="12"/>
          </p:nvPr>
        </p:nvSpPr>
        <p:spPr/>
        <p:txBody>
          <a:bodyPr/>
          <a:lstStyle/>
          <a:p>
            <a:fld id="{713146FF-293B-4FA8-BE16-5D670871EC2C}" type="slidenum">
              <a:rPr lang="en-US" smtClean="0"/>
              <a:t>7</a:t>
            </a:fld>
            <a:endParaRPr lang="en-US"/>
          </a:p>
        </p:txBody>
      </p:sp>
    </p:spTree>
    <p:extLst>
      <p:ext uri="{BB962C8B-B14F-4D97-AF65-F5344CB8AC3E}">
        <p14:creationId xmlns:p14="http://schemas.microsoft.com/office/powerpoint/2010/main" val="2835522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2331-C5F2-A650-30DB-37046449790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27BF88F-F974-A3AF-FA30-D1924287711C}"/>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DEA105B9-E297-9BD2-E23F-2F040522921A}"/>
              </a:ext>
            </a:extLst>
          </p:cNvPr>
          <p:cNvSpPr>
            <a:spLocks noGrp="1"/>
          </p:cNvSpPr>
          <p:nvPr>
            <p:ph type="sldNum" sz="quarter" idx="12"/>
          </p:nvPr>
        </p:nvSpPr>
        <p:spPr/>
        <p:txBody>
          <a:bodyPr/>
          <a:lstStyle/>
          <a:p>
            <a:fld id="{713146FF-293B-4FA8-BE16-5D670871EC2C}" type="slidenum">
              <a:rPr lang="en-US" smtClean="0"/>
              <a:t>70</a:t>
            </a:fld>
            <a:endParaRPr lang="en-US"/>
          </a:p>
        </p:txBody>
      </p:sp>
    </p:spTree>
    <p:extLst>
      <p:ext uri="{BB962C8B-B14F-4D97-AF65-F5344CB8AC3E}">
        <p14:creationId xmlns:p14="http://schemas.microsoft.com/office/powerpoint/2010/main" val="838345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40B2-98DA-06E8-D44A-045D746E1AAF}"/>
              </a:ext>
            </a:extLst>
          </p:cNvPr>
          <p:cNvSpPr>
            <a:spLocks noGrp="1"/>
          </p:cNvSpPr>
          <p:nvPr>
            <p:ph type="title"/>
          </p:nvPr>
        </p:nvSpPr>
        <p:spPr>
          <a:xfrm>
            <a:off x="628650" y="365128"/>
            <a:ext cx="7886700" cy="913259"/>
          </a:xfrm>
        </p:spPr>
        <p:txBody>
          <a:bodyPr>
            <a:normAutofit/>
          </a:bodyPr>
          <a:lstStyle/>
          <a:p>
            <a:r>
              <a:rPr lang="en-US" dirty="0"/>
              <a:t>Closing</a:t>
            </a:r>
          </a:p>
        </p:txBody>
      </p:sp>
      <p:sp>
        <p:nvSpPr>
          <p:cNvPr id="4" name="Content Placeholder 3">
            <a:extLst>
              <a:ext uri="{FF2B5EF4-FFF2-40B4-BE49-F238E27FC236}">
                <a16:creationId xmlns:a16="http://schemas.microsoft.com/office/drawing/2014/main" id="{D20E5512-64BF-504F-542B-BFA5921AD648}"/>
              </a:ext>
            </a:extLst>
          </p:cNvPr>
          <p:cNvSpPr>
            <a:spLocks noGrp="1"/>
          </p:cNvSpPr>
          <p:nvPr>
            <p:ph idx="1"/>
          </p:nvPr>
        </p:nvSpPr>
        <p:spPr>
          <a:xfrm>
            <a:off x="628650" y="1485900"/>
            <a:ext cx="7886700" cy="4691064"/>
          </a:xfrm>
        </p:spPr>
        <p:txBody>
          <a:bodyPr>
            <a:normAutofit fontScale="62500" lnSpcReduction="20000"/>
          </a:bodyPr>
          <a:lstStyle/>
          <a:p>
            <a:pPr marL="0" indent="0">
              <a:buNone/>
            </a:pPr>
            <a:r>
              <a:rPr lang="en-US" dirty="0"/>
              <a:t>Heavenly Father, Thank You for this opportunity, fellowship, sharing</a:t>
            </a:r>
          </a:p>
          <a:p>
            <a:pPr marL="0" indent="0">
              <a:buNone/>
            </a:pPr>
            <a:r>
              <a:rPr lang="en-US" dirty="0"/>
              <a:t>Thank You for pouring out Your spirit so we can talk to you and experience you as we go. </a:t>
            </a:r>
          </a:p>
          <a:p>
            <a:pPr marL="0" indent="0">
              <a:buNone/>
            </a:pPr>
            <a:r>
              <a:rPr lang="en-US" dirty="0"/>
              <a:t>Thank You for loving us and sending your son to restore what was lost to sin.</a:t>
            </a:r>
          </a:p>
          <a:p>
            <a:pPr marL="0" indent="0">
              <a:buNone/>
            </a:pPr>
            <a:r>
              <a:rPr lang="en-US" dirty="0"/>
              <a:t>Help us embrace Jesus’ finished work on the cross and fully receive your love.</a:t>
            </a:r>
          </a:p>
          <a:p>
            <a:pPr marL="0" indent="0">
              <a:buNone/>
            </a:pPr>
            <a:r>
              <a:rPr lang="en-US" dirty="0"/>
              <a:t>Help us stand in the righteousness He paid such a high price for and glorify you in all we do.</a:t>
            </a:r>
          </a:p>
          <a:p>
            <a:pPr marL="0" indent="0">
              <a:buNone/>
            </a:pPr>
            <a:r>
              <a:rPr lang="en-US" dirty="0"/>
              <a:t>Thank you for helping us identify and remove barriers to the flow of your love in us and through us.</a:t>
            </a:r>
          </a:p>
          <a:p>
            <a:pPr marL="0" indent="0">
              <a:buNone/>
            </a:pPr>
            <a:r>
              <a:rPr lang="en-US" dirty="0"/>
              <a:t>Help us continue to identify and remove remaining barriers so we can perfect the flow of your love.</a:t>
            </a:r>
          </a:p>
          <a:p>
            <a:pPr marL="0" indent="0">
              <a:buNone/>
            </a:pPr>
            <a:r>
              <a:rPr lang="en-US" dirty="0"/>
              <a:t>May we be inspired into the good works that You have prepared</a:t>
            </a:r>
          </a:p>
          <a:p>
            <a:pPr marL="0" indent="0">
              <a:buNone/>
            </a:pPr>
            <a:r>
              <a:rPr lang="en-US" dirty="0"/>
              <a:t>May we walk in the light as Jesus was in the light,</a:t>
            </a:r>
          </a:p>
          <a:p>
            <a:pPr marL="0" indent="0">
              <a:buNone/>
            </a:pPr>
            <a:r>
              <a:rPr lang="en-US" dirty="0"/>
              <a:t>                  shine as a bright beacon in this dark world, and </a:t>
            </a:r>
          </a:p>
          <a:p>
            <a:pPr marL="0" indent="0">
              <a:buNone/>
            </a:pPr>
            <a:r>
              <a:rPr lang="en-US" dirty="0"/>
              <a:t>                  do all things in Your name to bring glory to the Father who sent You.  </a:t>
            </a:r>
          </a:p>
          <a:p>
            <a:pPr marL="0" indent="0">
              <a:buNone/>
            </a:pPr>
            <a:r>
              <a:rPr lang="en-US" dirty="0"/>
              <a:t>In Jesus Name, AMEN</a:t>
            </a:r>
          </a:p>
          <a:p>
            <a:endParaRPr lang="en-US" dirty="0"/>
          </a:p>
        </p:txBody>
      </p:sp>
      <p:sp>
        <p:nvSpPr>
          <p:cNvPr id="3" name="Slide Number Placeholder 2">
            <a:extLst>
              <a:ext uri="{FF2B5EF4-FFF2-40B4-BE49-F238E27FC236}">
                <a16:creationId xmlns:a16="http://schemas.microsoft.com/office/drawing/2014/main" id="{51834F29-BCED-0A61-ED77-6F95F3034441}"/>
              </a:ext>
            </a:extLst>
          </p:cNvPr>
          <p:cNvSpPr>
            <a:spLocks noGrp="1"/>
          </p:cNvSpPr>
          <p:nvPr>
            <p:ph type="sldNum" sz="quarter" idx="12"/>
          </p:nvPr>
        </p:nvSpPr>
        <p:spPr/>
        <p:txBody>
          <a:bodyPr/>
          <a:lstStyle/>
          <a:p>
            <a:fld id="{713146FF-293B-4FA8-BE16-5D670871EC2C}" type="slidenum">
              <a:rPr lang="en-US" smtClean="0"/>
              <a:t>71</a:t>
            </a:fld>
            <a:endParaRPr lang="en-US"/>
          </a:p>
        </p:txBody>
      </p:sp>
    </p:spTree>
    <p:extLst>
      <p:ext uri="{BB962C8B-B14F-4D97-AF65-F5344CB8AC3E}">
        <p14:creationId xmlns:p14="http://schemas.microsoft.com/office/powerpoint/2010/main" val="3008032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009B-CC4F-8E17-DD70-564A932EF525}"/>
              </a:ext>
            </a:extLst>
          </p:cNvPr>
          <p:cNvSpPr>
            <a:spLocks noGrp="1"/>
          </p:cNvSpPr>
          <p:nvPr>
            <p:ph type="title"/>
          </p:nvPr>
        </p:nvSpPr>
        <p:spPr/>
        <p:txBody>
          <a:bodyPr/>
          <a:lstStyle/>
          <a:p>
            <a:r>
              <a:rPr lang="en-US" dirty="0"/>
              <a:t>Feedback</a:t>
            </a:r>
          </a:p>
        </p:txBody>
      </p:sp>
      <p:sp>
        <p:nvSpPr>
          <p:cNvPr id="3" name="Content Placeholder 2">
            <a:extLst>
              <a:ext uri="{FF2B5EF4-FFF2-40B4-BE49-F238E27FC236}">
                <a16:creationId xmlns:a16="http://schemas.microsoft.com/office/drawing/2014/main" id="{83403688-2578-3347-BF58-3927746B8763}"/>
              </a:ext>
            </a:extLst>
          </p:cNvPr>
          <p:cNvSpPr>
            <a:spLocks noGrp="1"/>
          </p:cNvSpPr>
          <p:nvPr>
            <p:ph idx="1"/>
          </p:nvPr>
        </p:nvSpPr>
        <p:spPr/>
        <p:txBody>
          <a:bodyPr>
            <a:normAutofit/>
          </a:bodyPr>
          <a:lstStyle/>
          <a:p>
            <a:r>
              <a:rPr lang="en-US" sz="2400" dirty="0"/>
              <a:t>How Helpful Was This? (1= Not,  7= Extremely)___</a:t>
            </a:r>
          </a:p>
          <a:p>
            <a:r>
              <a:rPr lang="en-US" sz="2400" dirty="0"/>
              <a:t>What Did You Like?</a:t>
            </a:r>
          </a:p>
          <a:p>
            <a:r>
              <a:rPr lang="en-US" sz="2400" dirty="0"/>
              <a:t>What Did God Tell You That Helped You?</a:t>
            </a:r>
          </a:p>
          <a:p>
            <a:endParaRPr lang="en-US" sz="2400" dirty="0"/>
          </a:p>
          <a:p>
            <a:r>
              <a:rPr lang="en-US" sz="2400" dirty="0"/>
              <a:t>What Did You Learn To Help You</a:t>
            </a:r>
          </a:p>
          <a:p>
            <a:pPr lvl="1"/>
            <a:r>
              <a:rPr lang="en-US" sz="2000" dirty="0"/>
              <a:t>Receive God’s Love?</a:t>
            </a:r>
          </a:p>
          <a:p>
            <a:pPr lvl="1"/>
            <a:endParaRPr lang="en-US" sz="2000" dirty="0"/>
          </a:p>
          <a:p>
            <a:pPr lvl="1"/>
            <a:r>
              <a:rPr lang="en-US" sz="2000" dirty="0"/>
              <a:t>Be Transformed By God’s Love?</a:t>
            </a:r>
          </a:p>
          <a:p>
            <a:pPr lvl="1"/>
            <a:endParaRPr lang="en-US" sz="2000" dirty="0"/>
          </a:p>
          <a:p>
            <a:pPr lvl="1"/>
            <a:r>
              <a:rPr lang="en-US" sz="2000" dirty="0"/>
              <a:t>Flow God’s Love To Others?</a:t>
            </a:r>
          </a:p>
          <a:p>
            <a:endParaRPr lang="en-US" sz="2400" dirty="0"/>
          </a:p>
          <a:p>
            <a:r>
              <a:rPr lang="en-US" sz="2400" dirty="0"/>
              <a:t>What Could We Do Differently To Make This Better? </a:t>
            </a:r>
          </a:p>
        </p:txBody>
      </p:sp>
      <p:sp>
        <p:nvSpPr>
          <p:cNvPr id="4" name="Slide Number Placeholder 3">
            <a:extLst>
              <a:ext uri="{FF2B5EF4-FFF2-40B4-BE49-F238E27FC236}">
                <a16:creationId xmlns:a16="http://schemas.microsoft.com/office/drawing/2014/main" id="{3EC8813A-6C24-7C1D-63B7-B7486BBF2982}"/>
              </a:ext>
            </a:extLst>
          </p:cNvPr>
          <p:cNvSpPr>
            <a:spLocks noGrp="1"/>
          </p:cNvSpPr>
          <p:nvPr>
            <p:ph type="sldNum" sz="quarter" idx="12"/>
          </p:nvPr>
        </p:nvSpPr>
        <p:spPr/>
        <p:txBody>
          <a:bodyPr/>
          <a:lstStyle/>
          <a:p>
            <a:fld id="{713146FF-293B-4FA8-BE16-5D670871EC2C}" type="slidenum">
              <a:rPr lang="en-US" smtClean="0"/>
              <a:t>72</a:t>
            </a:fld>
            <a:endParaRPr lang="en-US"/>
          </a:p>
        </p:txBody>
      </p:sp>
    </p:spTree>
    <p:extLst>
      <p:ext uri="{BB962C8B-B14F-4D97-AF65-F5344CB8AC3E}">
        <p14:creationId xmlns:p14="http://schemas.microsoft.com/office/powerpoint/2010/main" val="264301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A48A-86C9-BF07-31D0-A73412BE2215}"/>
              </a:ext>
            </a:extLst>
          </p:cNvPr>
          <p:cNvSpPr>
            <a:spLocks noGrp="1"/>
          </p:cNvSpPr>
          <p:nvPr>
            <p:ph type="title"/>
          </p:nvPr>
        </p:nvSpPr>
        <p:spPr>
          <a:xfrm>
            <a:off x="628650" y="365127"/>
            <a:ext cx="7886700" cy="739774"/>
          </a:xfrm>
        </p:spPr>
        <p:txBody>
          <a:bodyPr/>
          <a:lstStyle/>
          <a:p>
            <a:r>
              <a:rPr lang="en-US" dirty="0"/>
              <a:t>How: Just Ask</a:t>
            </a:r>
          </a:p>
        </p:txBody>
      </p:sp>
      <p:sp>
        <p:nvSpPr>
          <p:cNvPr id="3" name="Content Placeholder 2">
            <a:extLst>
              <a:ext uri="{FF2B5EF4-FFF2-40B4-BE49-F238E27FC236}">
                <a16:creationId xmlns:a16="http://schemas.microsoft.com/office/drawing/2014/main" id="{AF008225-A09D-0535-AADB-74AF0EA4696D}"/>
              </a:ext>
            </a:extLst>
          </p:cNvPr>
          <p:cNvSpPr>
            <a:spLocks noGrp="1"/>
          </p:cNvSpPr>
          <p:nvPr>
            <p:ph idx="1"/>
          </p:nvPr>
        </p:nvSpPr>
        <p:spPr>
          <a:xfrm>
            <a:off x="628650" y="1231900"/>
            <a:ext cx="7886700" cy="4945064"/>
          </a:xfrm>
        </p:spPr>
        <p:txBody>
          <a:bodyPr>
            <a:normAutofit fontScale="92500" lnSpcReduction="10000"/>
          </a:bodyPr>
          <a:lstStyle/>
          <a:p>
            <a:pPr marL="0" indent="0">
              <a:buNone/>
            </a:pPr>
            <a:r>
              <a:rPr lang="en-US" dirty="0"/>
              <a:t>James 1:5</a:t>
            </a:r>
          </a:p>
          <a:p>
            <a:pPr marL="457200" lvl="1" indent="0">
              <a:buNone/>
            </a:pPr>
            <a:r>
              <a:rPr lang="en-US" dirty="0"/>
              <a:t>“If any of you lacks wisdom, let him </a:t>
            </a:r>
            <a:r>
              <a:rPr lang="en-US" b="1" dirty="0"/>
              <a:t>ask of God</a:t>
            </a:r>
            <a:r>
              <a:rPr lang="en-US" dirty="0"/>
              <a:t>, who gives to all liberally and without reproach, and it will be given to him.”</a:t>
            </a:r>
          </a:p>
          <a:p>
            <a:pPr marL="0" indent="0">
              <a:buNone/>
            </a:pPr>
            <a:r>
              <a:rPr lang="en-US" dirty="0"/>
              <a:t>Joel 2:28/Acts 2:17</a:t>
            </a:r>
          </a:p>
          <a:p>
            <a:pPr marL="457200" lvl="1" indent="0">
              <a:buNone/>
            </a:pPr>
            <a:r>
              <a:rPr lang="en-US" dirty="0"/>
              <a:t>“And it shall come to pass in the last days, Says God </a:t>
            </a:r>
          </a:p>
          <a:p>
            <a:pPr marL="457200" lvl="1" indent="0">
              <a:buNone/>
            </a:pPr>
            <a:r>
              <a:rPr lang="en-US" dirty="0"/>
              <a:t>That I will pour out of My Spirit on </a:t>
            </a:r>
            <a:r>
              <a:rPr lang="en-US" b="1" dirty="0"/>
              <a:t>all</a:t>
            </a:r>
            <a:r>
              <a:rPr lang="en-US" dirty="0"/>
              <a:t> flesh;</a:t>
            </a:r>
          </a:p>
          <a:p>
            <a:pPr marL="457200" lvl="1" indent="0">
              <a:buNone/>
            </a:pPr>
            <a:r>
              <a:rPr lang="en-US" dirty="0"/>
              <a:t>Your sons and your daughters shall </a:t>
            </a:r>
            <a:r>
              <a:rPr lang="en-US" b="1" dirty="0"/>
              <a:t>prophesy</a:t>
            </a:r>
            <a:r>
              <a:rPr lang="en-US" dirty="0"/>
              <a:t>,</a:t>
            </a:r>
          </a:p>
          <a:p>
            <a:pPr marL="457200" lvl="1" indent="0">
              <a:buNone/>
            </a:pPr>
            <a:r>
              <a:rPr lang="en-US" dirty="0"/>
              <a:t>Your young men shall see </a:t>
            </a:r>
            <a:r>
              <a:rPr lang="en-US" b="1" dirty="0"/>
              <a:t>visions</a:t>
            </a:r>
            <a:r>
              <a:rPr lang="en-US" dirty="0"/>
              <a:t>,</a:t>
            </a:r>
          </a:p>
          <a:p>
            <a:pPr marL="457200" lvl="1" indent="0">
              <a:buNone/>
            </a:pPr>
            <a:r>
              <a:rPr lang="en-US" dirty="0"/>
              <a:t>Your old men shall dream </a:t>
            </a:r>
            <a:r>
              <a:rPr lang="en-US" b="1" dirty="0"/>
              <a:t>dreams</a:t>
            </a:r>
            <a:r>
              <a:rPr lang="en-US" dirty="0"/>
              <a:t>.”</a:t>
            </a:r>
          </a:p>
          <a:p>
            <a:pPr marL="0" indent="0">
              <a:buNone/>
            </a:pPr>
            <a:r>
              <a:rPr lang="en-US" dirty="0"/>
              <a:t>Matthew 7:7-8</a:t>
            </a:r>
          </a:p>
          <a:p>
            <a:pPr marL="457200" lvl="1" indent="0">
              <a:buNone/>
            </a:pPr>
            <a:r>
              <a:rPr lang="en-US" dirty="0"/>
              <a:t>“</a:t>
            </a:r>
            <a:r>
              <a:rPr lang="en-US" b="1" dirty="0"/>
              <a:t>Ask</a:t>
            </a:r>
            <a:r>
              <a:rPr lang="en-US" dirty="0"/>
              <a:t>, and it will be given to you; </a:t>
            </a:r>
            <a:r>
              <a:rPr lang="en-US" b="1" dirty="0"/>
              <a:t>seek</a:t>
            </a:r>
            <a:r>
              <a:rPr lang="en-US" dirty="0"/>
              <a:t>, and you will find; </a:t>
            </a:r>
          </a:p>
          <a:p>
            <a:pPr marL="457200" lvl="1" indent="0">
              <a:buNone/>
            </a:pPr>
            <a:r>
              <a:rPr lang="en-US" b="1" dirty="0"/>
              <a:t>knock</a:t>
            </a:r>
            <a:r>
              <a:rPr lang="en-US" dirty="0"/>
              <a:t>, and it will be opened to you. For everyone who asks receives, and he who seeks finds, and to him who knocks it will be opened.”</a:t>
            </a:r>
          </a:p>
          <a:p>
            <a:pPr lvl="1"/>
            <a:endParaRPr lang="en-US" dirty="0"/>
          </a:p>
        </p:txBody>
      </p:sp>
      <p:sp>
        <p:nvSpPr>
          <p:cNvPr id="4" name="Slide Number Placeholder 3">
            <a:extLst>
              <a:ext uri="{FF2B5EF4-FFF2-40B4-BE49-F238E27FC236}">
                <a16:creationId xmlns:a16="http://schemas.microsoft.com/office/drawing/2014/main" id="{0CDE518A-EDBF-0635-8BFB-B6DA8CDAF6C8}"/>
              </a:ext>
            </a:extLst>
          </p:cNvPr>
          <p:cNvSpPr>
            <a:spLocks noGrp="1"/>
          </p:cNvSpPr>
          <p:nvPr>
            <p:ph type="sldNum" sz="quarter" idx="12"/>
          </p:nvPr>
        </p:nvSpPr>
        <p:spPr/>
        <p:txBody>
          <a:bodyPr/>
          <a:lstStyle/>
          <a:p>
            <a:fld id="{713146FF-293B-4FA8-BE16-5D670871EC2C}" type="slidenum">
              <a:rPr lang="en-US" smtClean="0"/>
              <a:pPr/>
              <a:t>8</a:t>
            </a:fld>
            <a:endParaRPr lang="en-US"/>
          </a:p>
        </p:txBody>
      </p:sp>
    </p:spTree>
    <p:extLst>
      <p:ext uri="{BB962C8B-B14F-4D97-AF65-F5344CB8AC3E}">
        <p14:creationId xmlns:p14="http://schemas.microsoft.com/office/powerpoint/2010/main" val="269670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DE43-152F-05B7-9231-7EE762F69151}"/>
              </a:ext>
            </a:extLst>
          </p:cNvPr>
          <p:cNvSpPr>
            <a:spLocks noGrp="1"/>
          </p:cNvSpPr>
          <p:nvPr>
            <p:ph type="title"/>
          </p:nvPr>
        </p:nvSpPr>
        <p:spPr>
          <a:xfrm>
            <a:off x="628650" y="365127"/>
            <a:ext cx="7886700" cy="739774"/>
          </a:xfrm>
        </p:spPr>
        <p:txBody>
          <a:bodyPr>
            <a:normAutofit/>
          </a:bodyPr>
          <a:lstStyle/>
          <a:p>
            <a:r>
              <a:rPr lang="en-US" dirty="0"/>
              <a:t>Your Thoughts Are Not Your Own</a:t>
            </a:r>
          </a:p>
        </p:txBody>
      </p:sp>
      <p:sp>
        <p:nvSpPr>
          <p:cNvPr id="3" name="Content Placeholder 2">
            <a:extLst>
              <a:ext uri="{FF2B5EF4-FFF2-40B4-BE49-F238E27FC236}">
                <a16:creationId xmlns:a16="http://schemas.microsoft.com/office/drawing/2014/main" id="{03FB1CBF-81BC-2333-A536-4B81589F51BC}"/>
              </a:ext>
            </a:extLst>
          </p:cNvPr>
          <p:cNvSpPr>
            <a:spLocks noGrp="1"/>
          </p:cNvSpPr>
          <p:nvPr>
            <p:ph idx="1"/>
          </p:nvPr>
        </p:nvSpPr>
        <p:spPr>
          <a:xfrm>
            <a:off x="628650" y="1231900"/>
            <a:ext cx="7886700" cy="4945064"/>
          </a:xfrm>
        </p:spPr>
        <p:txBody>
          <a:bodyPr>
            <a:normAutofit fontScale="92500" lnSpcReduction="10000"/>
          </a:bodyPr>
          <a:lstStyle/>
          <a:p>
            <a:r>
              <a:rPr lang="en-US" dirty="0"/>
              <a:t>You Are Being “Inspired” From Two Directions</a:t>
            </a:r>
          </a:p>
          <a:p>
            <a:pPr lvl="2"/>
            <a:r>
              <a:rPr lang="en-US" dirty="0"/>
              <a:t>Loud, Urgent, Pushy Voice Tempts Then Condemns</a:t>
            </a:r>
          </a:p>
          <a:p>
            <a:pPr lvl="2"/>
            <a:r>
              <a:rPr lang="en-US" dirty="0"/>
              <a:t>Quiet, Calm, Supportive Voice Coaches and Encourages</a:t>
            </a:r>
          </a:p>
          <a:p>
            <a:r>
              <a:rPr lang="en-US" dirty="0"/>
              <a:t>You Choose Which Voice To Listen To And Follow     </a:t>
            </a:r>
          </a:p>
          <a:p>
            <a:pPr marL="457200" lvl="1" indent="0">
              <a:buNone/>
            </a:pPr>
            <a:r>
              <a:rPr lang="en-US" dirty="0"/>
              <a:t>Isaiah 30:21</a:t>
            </a:r>
          </a:p>
          <a:p>
            <a:pPr marL="914400" lvl="2" indent="0">
              <a:buNone/>
            </a:pPr>
            <a:r>
              <a:rPr lang="en-US" dirty="0"/>
              <a:t>“And your ears shall hear a word behind you, saying, ‘this is the way, walk in it,’ when you turn to the right or when you turn to the left.”</a:t>
            </a:r>
          </a:p>
          <a:p>
            <a:pPr marL="457200" lvl="1" indent="0">
              <a:buNone/>
            </a:pPr>
            <a:r>
              <a:rPr lang="en-US" dirty="0"/>
              <a:t>2 Corinthians 11:3</a:t>
            </a:r>
          </a:p>
          <a:p>
            <a:pPr marL="914400" lvl="2" indent="0">
              <a:buNone/>
            </a:pPr>
            <a:r>
              <a:rPr lang="en-US" dirty="0"/>
              <a:t>“But I am afraid that as the serpent deceived Eve by his cunning, your thoughts will be led astray from a sincere and pure devotion to Christ.”</a:t>
            </a:r>
          </a:p>
          <a:p>
            <a:pPr marL="457200" lvl="1" indent="0">
              <a:buNone/>
            </a:pPr>
            <a:r>
              <a:rPr lang="en-US" dirty="0"/>
              <a:t>2 Corinthians 10:4-5</a:t>
            </a:r>
          </a:p>
          <a:p>
            <a:pPr marL="914400" lvl="2" indent="0">
              <a:buNone/>
            </a:pPr>
            <a:r>
              <a:rPr lang="en-US" dirty="0"/>
              <a:t>“For the weapons of our warfare are not carnal but mighty in God for pulling down strongholds, casting down arguments and every high thing that exalts itself against the knowledge of God, bringing every thought into captivity to the obedience of Christ”</a:t>
            </a:r>
          </a:p>
          <a:p>
            <a:pPr lvl="1"/>
            <a:endParaRPr lang="en-US" dirty="0"/>
          </a:p>
        </p:txBody>
      </p:sp>
      <p:sp>
        <p:nvSpPr>
          <p:cNvPr id="5" name="Slide Number Placeholder 4">
            <a:extLst>
              <a:ext uri="{FF2B5EF4-FFF2-40B4-BE49-F238E27FC236}">
                <a16:creationId xmlns:a16="http://schemas.microsoft.com/office/drawing/2014/main" id="{8E87A277-87F4-94F7-7236-3D858A2224ED}"/>
              </a:ext>
            </a:extLst>
          </p:cNvPr>
          <p:cNvSpPr>
            <a:spLocks noGrp="1"/>
          </p:cNvSpPr>
          <p:nvPr>
            <p:ph type="sldNum" sz="quarter" idx="12"/>
          </p:nvPr>
        </p:nvSpPr>
        <p:spPr/>
        <p:txBody>
          <a:bodyPr/>
          <a:lstStyle/>
          <a:p>
            <a:fld id="{713146FF-293B-4FA8-BE16-5D670871EC2C}" type="slidenum">
              <a:rPr lang="en-US" smtClean="0"/>
              <a:pPr/>
              <a:t>9</a:t>
            </a:fld>
            <a:endParaRPr lang="en-US"/>
          </a:p>
        </p:txBody>
      </p:sp>
      <p:pic>
        <p:nvPicPr>
          <p:cNvPr id="4" name="Picture 3">
            <a:extLst>
              <a:ext uri="{FF2B5EF4-FFF2-40B4-BE49-F238E27FC236}">
                <a16:creationId xmlns:a16="http://schemas.microsoft.com/office/drawing/2014/main" id="{2ACA7BE0-E3AB-753B-911F-BC3F7B45B841}"/>
              </a:ext>
            </a:extLst>
          </p:cNvPr>
          <p:cNvPicPr>
            <a:picLocks noChangeAspect="1"/>
          </p:cNvPicPr>
          <p:nvPr/>
        </p:nvPicPr>
        <p:blipFill>
          <a:blip r:embed="rId3"/>
          <a:stretch>
            <a:fillRect/>
          </a:stretch>
        </p:blipFill>
        <p:spPr>
          <a:xfrm>
            <a:off x="7372350" y="982099"/>
            <a:ext cx="1276784" cy="1276784"/>
          </a:xfrm>
          <a:prstGeom prst="rect">
            <a:avLst/>
          </a:prstGeom>
        </p:spPr>
      </p:pic>
    </p:spTree>
    <p:extLst>
      <p:ext uri="{BB962C8B-B14F-4D97-AF65-F5344CB8AC3E}">
        <p14:creationId xmlns:p14="http://schemas.microsoft.com/office/powerpoint/2010/main" val="430779568"/>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450359</TotalTime>
  <Words>9905</Words>
  <Application>Microsoft Office PowerPoint</Application>
  <PresentationFormat>On-screen Show (4:3)</PresentationFormat>
  <Paragraphs>2025</Paragraphs>
  <Slides>72</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Aptos</vt:lpstr>
      <vt:lpstr>Arial</vt:lpstr>
      <vt:lpstr>Calibri</vt:lpstr>
      <vt:lpstr>Calibri Light</vt:lpstr>
      <vt:lpstr>Wingdings</vt:lpstr>
      <vt:lpstr>Office 2013 - 2022 Theme</vt:lpstr>
      <vt:lpstr>PowerPoint Presentation</vt:lpstr>
      <vt:lpstr>Introduction</vt:lpstr>
      <vt:lpstr>Todays’ Workshop</vt:lpstr>
      <vt:lpstr>Agenda</vt:lpstr>
      <vt:lpstr>Opening Prayer</vt:lpstr>
      <vt:lpstr>Hear God’s Voice</vt:lpstr>
      <vt:lpstr>Why Hear God’s Voice?</vt:lpstr>
      <vt:lpstr>How: Just Ask</vt:lpstr>
      <vt:lpstr>Your Thoughts Are Not Your Own</vt:lpstr>
      <vt:lpstr>How: Quiet, Focus, Ask, Listen, Write</vt:lpstr>
      <vt:lpstr>How – 4 Steps</vt:lpstr>
      <vt:lpstr>Apply:  Two Way Love Letter</vt:lpstr>
      <vt:lpstr>Apply:  Two Way Love Letter</vt:lpstr>
      <vt:lpstr>Reminder: How – 4 Steps</vt:lpstr>
      <vt:lpstr>Test Input To Know It Is God’s Voice</vt:lpstr>
      <vt:lpstr>Helpful Hints In Practice </vt:lpstr>
      <vt:lpstr>Helpful Hints In Practice </vt:lpstr>
      <vt:lpstr>Best Practices: How To Use This</vt:lpstr>
      <vt:lpstr>Where To Learn More</vt:lpstr>
      <vt:lpstr>Questions: Hearing God’s Voice</vt:lpstr>
      <vt:lpstr>Perfect The Flow Of God’s Love</vt:lpstr>
      <vt:lpstr>Flow Of God’s Love</vt:lpstr>
      <vt:lpstr>Barriers To Receiving God’s Love</vt:lpstr>
      <vt:lpstr>Ask For Wisdom - Receiving Love </vt:lpstr>
      <vt:lpstr>Reminder: How – 4 Steps</vt:lpstr>
      <vt:lpstr>Test It…Know It Is God’s Voice</vt:lpstr>
      <vt:lpstr>Receiving God’s Love</vt:lpstr>
      <vt:lpstr>See God/Jesus’ Sacrificial Love</vt:lpstr>
      <vt:lpstr>Who Is Lord/Directing Your Life?</vt:lpstr>
      <vt:lpstr>Submit To Jesus As Lord</vt:lpstr>
      <vt:lpstr>Embrace Jesus’ Finished Work</vt:lpstr>
      <vt:lpstr>See Yourself As God Sees You</vt:lpstr>
      <vt:lpstr>Embrace Your Inheritance</vt:lpstr>
      <vt:lpstr>Declaration: I Receive God’s Love</vt:lpstr>
      <vt:lpstr>&lt;Break &gt;   10 Minutes</vt:lpstr>
      <vt:lpstr>Transformation Restores Design</vt:lpstr>
      <vt:lpstr>Self-Centered Loves Block Flow</vt:lpstr>
      <vt:lpstr>We Become What We Love</vt:lpstr>
      <vt:lpstr>Ungodly Loves Leverage Lies</vt:lpstr>
      <vt:lpstr>Ask For Wisdom: Transformation &lt;~5Min&gt;</vt:lpstr>
      <vt:lpstr>Reminder: How – 4 Steps</vt:lpstr>
      <vt:lpstr>Test It…Know If It Is God’s Voice</vt:lpstr>
      <vt:lpstr>Be Transformed By Gods Love</vt:lpstr>
      <vt:lpstr>What Are My Inner Loves?</vt:lpstr>
      <vt:lpstr>Crucify Competing Fleshly Desires</vt:lpstr>
      <vt:lpstr>The Word Is Truth and Is Unchanging</vt:lpstr>
      <vt:lpstr>The Truth Sets Us Free</vt:lpstr>
      <vt:lpstr>Embrace Your Purpose</vt:lpstr>
      <vt:lpstr>Embrace The Truth: Trust and Obey</vt:lpstr>
      <vt:lpstr>Transformation By Grace</vt:lpstr>
      <vt:lpstr>Declaration: Transformation By Grace</vt:lpstr>
      <vt:lpstr>Flow God’s Love To Others</vt:lpstr>
      <vt:lpstr>Common Barriers To Flowing God’s Love</vt:lpstr>
      <vt:lpstr>Flow God’s Love to Others</vt:lpstr>
      <vt:lpstr>Ask For Wisdom: Flowing Love</vt:lpstr>
      <vt:lpstr>Reminder: How – 4 Steps</vt:lpstr>
      <vt:lpstr>Test It…Know If It Is God’s Voice</vt:lpstr>
      <vt:lpstr>See Others As God Sees Them</vt:lpstr>
      <vt:lpstr>See Others -  Embrace Truth</vt:lpstr>
      <vt:lpstr>Serve – Share What God Has Given</vt:lpstr>
      <vt:lpstr>Serve Others – Embrace Truth</vt:lpstr>
      <vt:lpstr>Represent Christ </vt:lpstr>
      <vt:lpstr>Represent Christ – Embrace Truth</vt:lpstr>
      <vt:lpstr>Flow God’s Love To Others</vt:lpstr>
      <vt:lpstr>Declaration: I Will Flow God’s Love To Others</vt:lpstr>
      <vt:lpstr>Perfect The Flow Of God’s Love</vt:lpstr>
      <vt:lpstr>Summary – Call To Action</vt:lpstr>
      <vt:lpstr>“My God In Motion” Resources</vt:lpstr>
      <vt:lpstr>Resources</vt:lpstr>
      <vt:lpstr>Questions?</vt:lpstr>
      <vt:lpstr>Closing</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Kirkgasser</dc:creator>
  <cp:lastModifiedBy>John Kirkgasser</cp:lastModifiedBy>
  <cp:revision>678</cp:revision>
  <cp:lastPrinted>2026-06-19T13:17:09Z</cp:lastPrinted>
  <dcterms:created xsi:type="dcterms:W3CDTF">2022-02-01T13:35:01Z</dcterms:created>
  <dcterms:modified xsi:type="dcterms:W3CDTF">2026-06-21T11:40:10Z</dcterms:modified>
</cp:coreProperties>
</file>